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51" r:id="rId2"/>
    <p:sldMasterId id="2147484011" r:id="rId3"/>
    <p:sldMasterId id="2147484059" r:id="rId4"/>
    <p:sldMasterId id="2147484120" r:id="rId5"/>
    <p:sldMasterId id="2147484217" r:id="rId6"/>
    <p:sldMasterId id="2147484241" r:id="rId7"/>
  </p:sldMasterIdLst>
  <p:notesMasterIdLst>
    <p:notesMasterId r:id="rId20"/>
  </p:notesMasterIdLst>
  <p:handoutMasterIdLst>
    <p:handoutMasterId r:id="rId21"/>
  </p:handoutMasterIdLst>
  <p:sldIdLst>
    <p:sldId id="376" r:id="rId8"/>
    <p:sldId id="415" r:id="rId9"/>
    <p:sldId id="296" r:id="rId10"/>
    <p:sldId id="430" r:id="rId11"/>
    <p:sldId id="443" r:id="rId12"/>
    <p:sldId id="392" r:id="rId13"/>
    <p:sldId id="385" r:id="rId14"/>
    <p:sldId id="435" r:id="rId15"/>
    <p:sldId id="438" r:id="rId16"/>
    <p:sldId id="408" r:id="rId17"/>
    <p:sldId id="444" r:id="rId18"/>
    <p:sldId id="431" r:id="rId19"/>
  </p:sldIdLst>
  <p:sldSz cx="9144000" cy="6858000" type="screen4x3"/>
  <p:notesSz cx="6669088" cy="9872663"/>
  <p:defaultTextStyle>
    <a:defPPr>
      <a:defRPr lang="en-US"/>
    </a:defPPr>
    <a:lvl1pPr marL="0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8EA"/>
    <a:srgbClr val="FFFF99"/>
    <a:srgbClr val="FFABD5"/>
    <a:srgbClr val="F97777"/>
    <a:srgbClr val="F74747"/>
    <a:srgbClr val="FF99CC"/>
    <a:srgbClr val="FF8FC2"/>
    <a:srgbClr val="EB5F91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7"/>
      <c:rotY val="20"/>
      <c:depthPercent val="6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1117046818120694E-2"/>
          <c:y val="4.6386853817185901E-2"/>
          <c:w val="0.66489361702127714"/>
          <c:h val="0.589251439539347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rgbClr val="FF0000"/>
            </a:solidFill>
            <a:ln w="1400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Sheet1!$B$1:$I$1</c:f>
              <c:strCache>
                <c:ptCount val="5"/>
                <c:pt idx="0">
                  <c:v>flex schoulder</c:v>
                </c:pt>
                <c:pt idx="1">
                  <c:v>reaction time</c:v>
                </c:pt>
                <c:pt idx="2">
                  <c:v>flex hip</c:v>
                </c:pt>
                <c:pt idx="3">
                  <c:v>endurance</c:v>
                </c:pt>
                <c:pt idx="4">
                  <c:v>leg strength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5"/>
                <c:pt idx="0">
                  <c:v>29</c:v>
                </c:pt>
                <c:pt idx="1">
                  <c:v>40</c:v>
                </c:pt>
                <c:pt idx="2">
                  <c:v>41</c:v>
                </c:pt>
                <c:pt idx="3">
                  <c:v>38</c:v>
                </c:pt>
                <c:pt idx="4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 w="1400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Sheet1!$B$1:$I$1</c:f>
              <c:strCache>
                <c:ptCount val="5"/>
                <c:pt idx="0">
                  <c:v>flex schoulder</c:v>
                </c:pt>
                <c:pt idx="1">
                  <c:v>reaction time</c:v>
                </c:pt>
                <c:pt idx="2">
                  <c:v>flex hip</c:v>
                </c:pt>
                <c:pt idx="3">
                  <c:v>endurance</c:v>
                </c:pt>
                <c:pt idx="4">
                  <c:v>leg strength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5"/>
                <c:pt idx="0">
                  <c:v>35</c:v>
                </c:pt>
                <c:pt idx="1">
                  <c:v>40</c:v>
                </c:pt>
                <c:pt idx="2">
                  <c:v>45</c:v>
                </c:pt>
                <c:pt idx="3">
                  <c:v>48</c:v>
                </c:pt>
                <c:pt idx="4">
                  <c:v>58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FF00"/>
            </a:solidFill>
            <a:ln w="1400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Sheet1!$B$1:$I$1</c:f>
              <c:strCache>
                <c:ptCount val="5"/>
                <c:pt idx="0">
                  <c:v>flex schoulder</c:v>
                </c:pt>
                <c:pt idx="1">
                  <c:v>reaction time</c:v>
                </c:pt>
                <c:pt idx="2">
                  <c:v>flex hip</c:v>
                </c:pt>
                <c:pt idx="3">
                  <c:v>endurance</c:v>
                </c:pt>
                <c:pt idx="4">
                  <c:v>leg strength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5"/>
                <c:pt idx="0">
                  <c:v>35</c:v>
                </c:pt>
                <c:pt idx="1">
                  <c:v>40</c:v>
                </c:pt>
                <c:pt idx="2">
                  <c:v>43</c:v>
                </c:pt>
                <c:pt idx="3">
                  <c:v>44</c:v>
                </c:pt>
                <c:pt idx="4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20"/>
        <c:shape val="box"/>
        <c:axId val="75922432"/>
        <c:axId val="75944704"/>
        <c:axId val="0"/>
      </c:bar3DChart>
      <c:catAx>
        <c:axId val="7592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02">
            <a:solidFill>
              <a:schemeClr val="tx1"/>
            </a:solidFill>
            <a:prstDash val="solid"/>
          </a:ln>
        </c:spPr>
        <c:txPr>
          <a:bodyPr rot="2220000" vert="horz"/>
          <a:lstStyle/>
          <a:p>
            <a:pPr>
              <a:defRPr sz="184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75944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5944704"/>
        <c:scaling>
          <c:orientation val="minMax"/>
        </c:scaling>
        <c:delete val="0"/>
        <c:axPos val="l"/>
        <c:majorGridlines>
          <c:spPr>
            <a:ln w="350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75922432"/>
        <c:crosses val="autoZero"/>
        <c:crossBetween val="between"/>
      </c:valAx>
      <c:spPr>
        <a:solidFill>
          <a:srgbClr val="FFFFFF"/>
        </a:solidFill>
        <a:ln w="28012">
          <a:noFill/>
        </a:ln>
      </c:spPr>
    </c:plotArea>
    <c:legend>
      <c:legendPos val="r"/>
      <c:layout>
        <c:manualLayout>
          <c:xMode val="edge"/>
          <c:yMode val="edge"/>
          <c:x val="0.8484042553191492"/>
          <c:y val="0.42226487523992351"/>
          <c:w val="0.11569148936170214"/>
          <c:h val="0.15738963531669875"/>
        </c:manualLayout>
      </c:layout>
      <c:overlay val="0"/>
      <c:spPr>
        <a:solidFill>
          <a:srgbClr val="FFFFFF"/>
        </a:solidFill>
        <a:ln w="3502">
          <a:solidFill>
            <a:schemeClr val="tx1"/>
          </a:solidFill>
          <a:prstDash val="solid"/>
        </a:ln>
      </c:spPr>
      <c:txPr>
        <a:bodyPr/>
        <a:lstStyle/>
        <a:p>
          <a:pPr>
            <a:defRPr sz="141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7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l-S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5B486-E7D7-4BF8-9CC3-50265529A7EF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8A09-78B9-4A68-B403-8534726343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31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C18BA-C767-45FC-A1E1-67A48507FE01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FA23C-465E-4A42-A30F-AFCEA13072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42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23C-465E-4A42-A30F-AFCEA130720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89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23C-465E-4A42-A30F-AFCEA130720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85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23C-465E-4A42-A30F-AFCEA130720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33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23C-465E-4A42-A30F-AFCEA130720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23C-465E-4A42-A30F-AFCEA130720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7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23C-465E-4A42-A30F-AFCEA130720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4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23C-465E-4A42-A30F-AFCEA130720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3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23C-465E-4A42-A30F-AFCEA130720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9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23C-465E-4A42-A30F-AFCEA130720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882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23C-465E-4A42-A30F-AFCEA130720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403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23C-465E-4A42-A30F-AFCEA130720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7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23C-465E-4A42-A30F-AFCEA130720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17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93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98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1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C3D85-4859-42C0-B998-657F4CAE4A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2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B3CCD-7110-48E3-BEC6-0B307905A6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19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6E630-6D23-45B0-BE54-60D25BDF7F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87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9CF8F-C526-494D-9CD7-FD709FA696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72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6AF0A-6049-4910-AE01-0EE39DBA36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92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F3F1-6491-48C0-AECE-8AD8E2A700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1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500AF-8649-442F-BCA2-8AF774CC80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80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B7B7-C98E-4B80-B3D3-4525BF6EE6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4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222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12748-FA7E-4D1C-9BFA-AA9ADA172F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04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33CFC-C930-4A47-8EC8-CE995F2204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74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08770-1B00-44B7-9A3E-0198D80B0E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85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E1917-3582-43AB-A9D0-2806052A27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15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96887-2C14-4ABA-9D3A-59F07A3672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82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38998-FDFA-47D3-93F2-0F280D15A9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21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DDF92-E446-4A7A-A181-F33BC2C2E1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28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86B1C-75A2-49D4-9C42-E2F96FD34F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47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9825C-4D07-4E8C-8A85-6CC9A2CB54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52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37C37-2099-4F78-BC49-D3DADAACB0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263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74844-9EAF-443E-A31C-32F7A1C9DD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59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E6A14-5734-4781-966E-CECD9FD200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43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52B50-6F26-4D70-9067-44729A4017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8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679C8-99FC-460B-AFEC-C3CF2ACC70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76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388" y="2132013"/>
            <a:ext cx="7770812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en-US" noProof="0" smtClean="0"/>
              <a:t>Klik om het opmaakprofiel van de modeltitel te bewerken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9391" y="3881438"/>
            <a:ext cx="6399212" cy="1762125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nl-NL" altLang="en-US" noProof="0" smtClean="0"/>
              <a:t>Klik om het opmaakprofiel van de modelondertitel te bewerken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2AC29EFB-A3F6-4BAE-9457-7CB8474080B6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ltGray">
          <a:xfrm>
            <a:off x="3" y="3548063"/>
            <a:ext cx="3343275" cy="11906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CC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7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67864-6583-4561-A239-6532D7F015F5}" type="slidenum">
              <a:rPr lang="nl-NL" altLang="en-US">
                <a:solidFill>
                  <a:srgbClr val="CCECFF"/>
                </a:solidFill>
              </a:rPr>
              <a:pPr/>
              <a:t>‹#›</a:t>
            </a:fld>
            <a:endParaRPr lang="nl-NL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65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154B8-96C7-4A11-B895-82094D1C1582}" type="slidenum">
              <a:rPr lang="nl-NL" altLang="en-US">
                <a:solidFill>
                  <a:srgbClr val="CCECFF"/>
                </a:solidFill>
              </a:rPr>
              <a:pPr/>
              <a:t>‹#›</a:t>
            </a:fld>
            <a:endParaRPr lang="nl-NL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5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7388" y="1976438"/>
            <a:ext cx="3808412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76438"/>
            <a:ext cx="3810000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4BA45-925B-4367-8E82-42D3C23BD6EE}" type="slidenum">
              <a:rPr lang="nl-NL" altLang="en-US">
                <a:solidFill>
                  <a:srgbClr val="CCECFF"/>
                </a:solidFill>
              </a:rPr>
              <a:pPr/>
              <a:t>‹#›</a:t>
            </a:fld>
            <a:endParaRPr lang="nl-NL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07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3E0F-7F41-48A3-A7B3-6177AC01FED3}" type="slidenum">
              <a:rPr lang="nl-NL" altLang="en-US">
                <a:solidFill>
                  <a:srgbClr val="CCECFF"/>
                </a:solidFill>
              </a:rPr>
              <a:pPr/>
              <a:t>‹#›</a:t>
            </a:fld>
            <a:endParaRPr lang="nl-NL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24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C665A-C067-4E0D-B50B-6E9905006B57}" type="slidenum">
              <a:rPr lang="nl-NL" altLang="en-US">
                <a:solidFill>
                  <a:srgbClr val="CCECFF"/>
                </a:solidFill>
              </a:rPr>
              <a:pPr/>
              <a:t>‹#›</a:t>
            </a:fld>
            <a:endParaRPr lang="nl-NL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9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65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DD9A9-6345-4CEB-AFA9-841F380C03D4}" type="slidenum">
              <a:rPr lang="nl-NL" altLang="en-US">
                <a:solidFill>
                  <a:srgbClr val="CCECFF"/>
                </a:solidFill>
              </a:rPr>
              <a:pPr/>
              <a:t>‹#›</a:t>
            </a:fld>
            <a:endParaRPr lang="nl-NL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86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A8268-9C41-44B0-8818-59042F1D5858}" type="slidenum">
              <a:rPr lang="nl-NL" altLang="en-US">
                <a:solidFill>
                  <a:srgbClr val="CCECFF"/>
                </a:solidFill>
              </a:rPr>
              <a:pPr/>
              <a:t>‹#›</a:t>
            </a:fld>
            <a:endParaRPr lang="nl-NL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06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39847-90E1-440E-B6FE-3C61A1CCED7C}" type="slidenum">
              <a:rPr lang="nl-NL" altLang="en-US">
                <a:solidFill>
                  <a:srgbClr val="CCECFF"/>
                </a:solidFill>
              </a:rPr>
              <a:pPr/>
              <a:t>‹#›</a:t>
            </a:fld>
            <a:endParaRPr lang="nl-NL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16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11697-C764-4487-97C2-9883083EA31D}" type="slidenum">
              <a:rPr lang="nl-NL" altLang="en-US">
                <a:solidFill>
                  <a:srgbClr val="CCECFF"/>
                </a:solidFill>
              </a:rPr>
              <a:pPr/>
              <a:t>‹#›</a:t>
            </a:fld>
            <a:endParaRPr lang="nl-NL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2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00800" y="452438"/>
            <a:ext cx="2057400" cy="5643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28601" y="452438"/>
            <a:ext cx="6019800" cy="5643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CCECFF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E8E1F-831F-4CB4-8784-B8B39B40D36D}" type="slidenum">
              <a:rPr lang="nl-NL" altLang="en-US">
                <a:solidFill>
                  <a:srgbClr val="CCECFF"/>
                </a:solidFill>
              </a:rPr>
              <a:pPr/>
              <a:t>‹#›</a:t>
            </a:fld>
            <a:endParaRPr lang="nl-NL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77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2CCD-751B-4619-8CF7-086E5C88CF4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18-5-2015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874-556D-47E9-A3A9-0E6D5C8C109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45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2CCD-751B-4619-8CF7-086E5C88CF4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18-5-2015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874-556D-47E9-A3A9-0E6D5C8C109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54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2CCD-751B-4619-8CF7-086E5C88CF4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18-5-2015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874-556D-47E9-A3A9-0E6D5C8C109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39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2CCD-751B-4619-8CF7-086E5C88CF4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18-5-2015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874-556D-47E9-A3A9-0E6D5C8C109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09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2CCD-751B-4619-8CF7-086E5C88CF4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18-5-2015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874-556D-47E9-A3A9-0E6D5C8C109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1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24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2CCD-751B-4619-8CF7-086E5C88CF4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18-5-2015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874-556D-47E9-A3A9-0E6D5C8C109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27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2CCD-751B-4619-8CF7-086E5C88CF4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18-5-2015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874-556D-47E9-A3A9-0E6D5C8C109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50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2CCD-751B-4619-8CF7-086E5C88CF4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18-5-2015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874-556D-47E9-A3A9-0E6D5C8C109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10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2CCD-751B-4619-8CF7-086E5C88CF4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18-5-2015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874-556D-47E9-A3A9-0E6D5C8C109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99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2CCD-751B-4619-8CF7-086E5C88CF4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18-5-2015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874-556D-47E9-A3A9-0E6D5C8C109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015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2CCD-751B-4619-8CF7-086E5C88CF4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18-5-2015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874-556D-47E9-A3A9-0E6D5C8C109C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6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301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487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1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0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286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57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849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68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178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429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62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159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ACE28-920C-44A9-814A-AEF25A5368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57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59F74-1E90-44EE-8EE0-09CAA1BB4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61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E772D-1B9D-4E38-9739-D65E598A82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9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8906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846AB-9103-4760-9281-4DE8258558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1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BFF76-AB02-4EC4-906C-42CA85E3B9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776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B07F4-E51B-4473-955A-288487DA8F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571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2A52F-1B6F-414C-A7A2-AFF83C37C2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993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A631F-7775-4132-BDD5-B57E3E3A6A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221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F7A35-6EBC-41E8-B739-32B4E3EA37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98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0B4F2-9516-4554-8F43-ABA370028B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004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A25D1-1969-462D-91E7-3EDE8C50F7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8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9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CBBD-F011-46D7-892E-28FCEB1F0DC0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8560-BE97-4C35-B402-75E0EFFD5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CBBD-F011-46D7-892E-28FCEB1F0DC0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28560-BE97-4C35-B402-75E0EFFD59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06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E80FB4-FFEF-4BD5-AD53-34B6EABD4E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8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7AA006-F9E9-47DA-8813-DC5846B8E1B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2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2" y="4524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16" tIns="42658" rIns="85316" bIns="426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het opmaakprofiel van de modeltitel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976438"/>
            <a:ext cx="7770812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16" tIns="42658" rIns="85316" bIns="42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het opmaakprofiel van de modeltekst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388" y="6251577"/>
            <a:ext cx="1905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16" tIns="42658" rIns="85316" bIns="42658" numCol="1" anchor="t" anchorCtr="0" compatLnSpc="1">
            <a:prstTxWarp prst="textNoShape">
              <a:avLst/>
            </a:prstTxWarp>
          </a:bodyPr>
          <a:lstStyle>
            <a:lvl1pPr defTabSz="852224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endParaRPr lang="nl-NL" altLang="en-US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7"/>
            <a:ext cx="28971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16" tIns="42658" rIns="85316" bIns="42658" numCol="1" anchor="t" anchorCtr="0" compatLnSpc="1">
            <a:prstTxWarp prst="textNoShape">
              <a:avLst/>
            </a:prstTxWarp>
          </a:bodyPr>
          <a:lstStyle>
            <a:lvl1pPr algn="ctr" defTabSz="852224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endParaRPr lang="nl-NL" altLang="en-US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1577"/>
            <a:ext cx="1905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16" tIns="42658" rIns="85316" bIns="42658" numCol="1" anchor="t" anchorCtr="0" compatLnSpc="1">
            <a:prstTxWarp prst="textNoShape">
              <a:avLst/>
            </a:prstTxWarp>
          </a:bodyPr>
          <a:lstStyle>
            <a:lvl1pPr algn="r" defTabSz="852224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fld id="{08684097-5002-4258-ACF4-488579C3D9AC}" type="slidenum">
              <a:rPr lang="nl-NL" altLang="en-US" smtClean="0">
                <a:solidFill>
                  <a:srgbClr val="CCECFF"/>
                </a:solidFill>
                <a:latin typeface="Times New Roman" pitchFamily="18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nl-NL" altLang="en-US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3" y="1643063"/>
            <a:ext cx="3343275" cy="11906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CC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184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  <p:hf hdr="0" ftr="0" dt="0"/>
  <p:txStyles>
    <p:titleStyle>
      <a:lvl1pPr algn="ctr" defTabSz="852224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852224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defTabSz="852224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defTabSz="852224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defTabSz="852224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059" algn="ctr" defTabSz="852224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116" algn="ctr" defTabSz="852224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174" algn="ctr" defTabSz="852224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231" algn="ctr" defTabSz="852224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20575" indent="-320575" algn="l" defTabSz="852224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93522" indent="-268204" algn="l" defTabSz="852224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68055" indent="-215833" algn="l" defTabSz="852224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493373" indent="-212659" algn="l" defTabSz="852224" rtl="0" eaLnBrk="0" fontAlgn="base" hangingPunct="0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18691" indent="-212659" algn="l" defTabSz="852224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375749" indent="-212659" algn="l" defTabSz="852224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32806" indent="-212659" algn="l" defTabSz="852224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289865" indent="-212659" algn="l" defTabSz="852224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746923" indent="-212659" algn="l" defTabSz="852224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F702CCD-751B-4619-8CF7-086E5C88CF4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 defTabSz="914400"/>
              <a:t>18-5-2015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19AE874-556D-47E9-A3A9-0E6D5C8C109C}" type="slidenum">
              <a:rPr lang="nl-NL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7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CBBD-F011-46D7-892E-28FCEB1F0D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28560-BE97-4C35-B402-75E0EFFD59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3E19DF8-85AF-4826-A433-BD5EE8A60464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0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jpe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www.google.nl/url?sa=i&amp;rct=j&amp;q=&amp;esrc=s&amp;source=images&amp;cd=&amp;cad=rja&amp;uact=8&amp;ved=0CAcQjRw&amp;url=http://www.jbn.nl/nieuws/DU16299_%E2%80%98Judo+Brengt+je+in+Beweging%E2%80%99+winnaar+praktijkvoorbeeld.aspx&amp;ei=bUwuVb35PMrdPcyrgPgB&amp;bvm=bv.90790515,d.bGg&amp;psig=AFQjCNGoU2-w5SyuZUvBw4hKvabKnivZXg&amp;ust=142918396227616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376264" cy="181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685984" y="4869160"/>
            <a:ext cx="3635896" cy="83096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nl-NL" sz="2400" dirty="0"/>
              <a:t>Mathieu de </a:t>
            </a:r>
            <a:r>
              <a:rPr lang="nl-NL" sz="2400" dirty="0" err="1"/>
              <a:t>Greef</a:t>
            </a:r>
            <a:r>
              <a:rPr lang="nl-NL" sz="2400" dirty="0"/>
              <a:t> PhD                                  Ger Kroes MSc</a:t>
            </a:r>
            <a:endParaRPr lang="en-GB" sz="2400" dirty="0"/>
          </a:p>
        </p:txBody>
      </p:sp>
      <p:sp>
        <p:nvSpPr>
          <p:cNvPr id="6" name="Rechthoek 5"/>
          <p:cNvSpPr/>
          <p:nvPr/>
        </p:nvSpPr>
        <p:spPr>
          <a:xfrm>
            <a:off x="33404" y="304923"/>
            <a:ext cx="9150602" cy="1677354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3300" b="1" dirty="0" smtClean="0"/>
              <a:t>Groningen Active Living Model (GALM)              </a:t>
            </a:r>
          </a:p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2800" b="1" dirty="0" smtClean="0"/>
              <a:t>A </a:t>
            </a:r>
            <a:r>
              <a:rPr lang="nl-NL" altLang="en-US" sz="2800" b="1" dirty="0"/>
              <a:t>health </a:t>
            </a:r>
            <a:r>
              <a:rPr lang="nl-NL" altLang="en-US" sz="2800" b="1" dirty="0" err="1"/>
              <a:t>enhancing</a:t>
            </a:r>
            <a:r>
              <a:rPr lang="nl-NL" altLang="en-US" sz="2800" b="1" dirty="0"/>
              <a:t> </a:t>
            </a:r>
            <a:r>
              <a:rPr lang="nl-NL" altLang="en-US" sz="2800" b="1" dirty="0" err="1"/>
              <a:t>physical</a:t>
            </a:r>
            <a:r>
              <a:rPr lang="nl-NL" altLang="en-US" sz="2800" b="1" dirty="0"/>
              <a:t> </a:t>
            </a:r>
            <a:r>
              <a:rPr lang="nl-NL" altLang="en-US" sz="2800" b="1" dirty="0" err="1"/>
              <a:t>activity</a:t>
            </a:r>
            <a:r>
              <a:rPr lang="nl-NL" altLang="en-US" sz="2800" b="1" dirty="0"/>
              <a:t> program </a:t>
            </a:r>
            <a:r>
              <a:rPr lang="nl-NL" altLang="en-US" sz="2800" b="1" dirty="0" err="1"/>
              <a:t>for</a:t>
            </a:r>
            <a:r>
              <a:rPr lang="nl-NL" altLang="en-US" sz="2800" b="1" dirty="0"/>
              <a:t> </a:t>
            </a:r>
            <a:r>
              <a:rPr lang="nl-NL" altLang="en-US" sz="2800" b="1" dirty="0" err="1"/>
              <a:t>sedentary</a:t>
            </a:r>
            <a:r>
              <a:rPr lang="nl-NL" altLang="en-US" sz="2800" b="1" dirty="0"/>
              <a:t> </a:t>
            </a:r>
            <a:r>
              <a:rPr lang="nl-NL" altLang="en-US" sz="2800" b="1" dirty="0" err="1"/>
              <a:t>older</a:t>
            </a:r>
            <a:r>
              <a:rPr lang="nl-NL" altLang="en-US" sz="2800" b="1" dirty="0"/>
              <a:t> </a:t>
            </a:r>
            <a:r>
              <a:rPr lang="nl-NL" altLang="en-US" sz="2800" b="1" dirty="0" err="1"/>
              <a:t>adults</a:t>
            </a:r>
            <a:r>
              <a:rPr lang="nl-NL" altLang="en-US" sz="2800" b="1" dirty="0"/>
              <a:t> in the Netherlands</a:t>
            </a:r>
            <a:endParaRPr lang="nl-NL" altLang="en-US" sz="2500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078393"/>
            <a:ext cx="2427713" cy="56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" descr="Image result for hanze university logo"/>
          <p:cNvSpPr>
            <a:spLocks noChangeAspect="1" noChangeArrowheads="1"/>
          </p:cNvSpPr>
          <p:nvPr/>
        </p:nvSpPr>
        <p:spPr bwMode="auto">
          <a:xfrm>
            <a:off x="155578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Image result for hanze university logo"/>
          <p:cNvSpPr>
            <a:spLocks noChangeAspect="1" noChangeArrowheads="1"/>
          </p:cNvSpPr>
          <p:nvPr/>
        </p:nvSpPr>
        <p:spPr bwMode="auto">
          <a:xfrm>
            <a:off x="307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https://encrypted-tbn1.gstatic.com/images?q=tbn:ANd9GcQ-WXBPK3lnpFLrcFWtXcOb5U9AVbnNgJecD_jYlEs-cyd-PfIk"/>
          <p:cNvSpPr>
            <a:spLocks noChangeAspect="1" noChangeArrowheads="1"/>
          </p:cNvSpPr>
          <p:nvPr/>
        </p:nvSpPr>
        <p:spPr bwMode="auto">
          <a:xfrm>
            <a:off x="460375" y="16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33" y="5982826"/>
            <a:ext cx="2766661" cy="7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6336949" y="4077072"/>
            <a:ext cx="2715745" cy="369332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nl-NL" dirty="0" smtClean="0"/>
              <a:t>www.galm.nl</a:t>
            </a:r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21" y="6041604"/>
            <a:ext cx="1457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9" y="2025903"/>
            <a:ext cx="5391138" cy="356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087941"/>
            <a:ext cx="1232322" cy="54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7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0" y="3"/>
            <a:ext cx="2895600" cy="37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en-US" smtClean="0">
              <a:solidFill>
                <a:srgbClr val="000000"/>
              </a:solidFill>
            </a:endParaRP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228600" y="304801"/>
            <a:ext cx="3048000" cy="162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Theory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Program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Implementation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Evidence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0"/>
            <a:ext cx="3124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altLang="en-US" smtClean="0">
              <a:solidFill>
                <a:srgbClr val="000000"/>
              </a:solidFill>
            </a:endParaRP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                                 </a:t>
            </a:r>
            <a:r>
              <a:rPr lang="en-US" altLang="en-US" sz="4000" dirty="0">
                <a:solidFill>
                  <a:srgbClr val="000000"/>
                </a:solidFill>
              </a:rPr>
              <a:t>summary</a:t>
            </a:r>
            <a:endParaRPr lang="nl-NL" altLang="en-US" sz="4000" dirty="0">
              <a:solidFill>
                <a:srgbClr val="000000"/>
              </a:solidFill>
            </a:endParaRPr>
          </a:p>
        </p:txBody>
      </p:sp>
      <p:pic>
        <p:nvPicPr>
          <p:cNvPr id="204810" name="Picture 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3" y="2708920"/>
            <a:ext cx="22336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3491880" y="1415701"/>
            <a:ext cx="5400600" cy="48936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10" tIns="45706" rIns="91410" bIns="4570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b-NO" altLang="en-US" sz="2400" dirty="0">
                <a:solidFill>
                  <a:srgbClr val="FFFFFF"/>
                </a:solidFill>
              </a:rPr>
              <a:t>GALM is theory driven health enhancing physical activity strategy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b-NO" altLang="en-US" sz="2400" dirty="0" smtClean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b-NO" altLang="en-US" sz="2400" dirty="0" smtClean="0">
                <a:solidFill>
                  <a:srgbClr val="FFFFFF"/>
                </a:solidFill>
              </a:rPr>
              <a:t>Recruitment</a:t>
            </a:r>
            <a:r>
              <a:rPr lang="nb-NO" altLang="en-US" sz="2400" dirty="0">
                <a:solidFill>
                  <a:srgbClr val="FFFFFF"/>
                </a:solidFill>
              </a:rPr>
              <a:t>: 18% of sedentary older adults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b-NO" altLang="en-US" sz="2400" dirty="0" smtClean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b-NO" altLang="en-US" sz="2400" dirty="0" smtClean="0">
                <a:solidFill>
                  <a:srgbClr val="FFFFFF"/>
                </a:solidFill>
              </a:rPr>
              <a:t>Increase </a:t>
            </a:r>
            <a:r>
              <a:rPr lang="nb-NO" altLang="en-US" sz="2400" dirty="0">
                <a:solidFill>
                  <a:srgbClr val="FFFFFF"/>
                </a:solidFill>
              </a:rPr>
              <a:t>physical fitness (stength, endurance)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b-NO" altLang="en-US" sz="24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b-NO" altLang="en-US" sz="2400" dirty="0" smtClean="0">
                <a:solidFill>
                  <a:srgbClr val="FFFFFF"/>
                </a:solidFill>
              </a:rPr>
              <a:t>Feasible for euopean implementation</a:t>
            </a:r>
            <a:endParaRPr lang="nb-NO" alt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128" y="6309320"/>
            <a:ext cx="718020" cy="31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gr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" y="-144525"/>
            <a:ext cx="9144000" cy="6858000"/>
          </a:xfrm>
          <a:prstGeom prst="rect">
            <a:avLst/>
          </a:prstGeom>
          <a:solidFill>
            <a:srgbClr val="FFABD5"/>
          </a:solidFill>
          <a:ln>
            <a:noFill/>
          </a:ln>
          <a:extLst/>
        </p:spPr>
      </p:pic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47241" y="-59312"/>
            <a:ext cx="8991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3200" dirty="0">
                <a:solidFill>
                  <a:srgbClr val="000000"/>
                </a:solidFill>
              </a:rPr>
              <a:t> </a:t>
            </a:r>
            <a:r>
              <a:rPr lang="nl-NL" sz="3200" dirty="0" smtClean="0">
                <a:solidFill>
                  <a:srgbClr val="000000"/>
                </a:solidFill>
              </a:rPr>
              <a:t>    GALM-ECO </a:t>
            </a:r>
            <a:r>
              <a:rPr lang="nl-NL" sz="2800" dirty="0" smtClean="0">
                <a:solidFill>
                  <a:srgbClr val="000000"/>
                </a:solidFill>
              </a:rPr>
              <a:t>model </a:t>
            </a:r>
            <a:r>
              <a:rPr lang="nl-NL" sz="2800" dirty="0" err="1" smtClean="0">
                <a:solidFill>
                  <a:srgbClr val="000000"/>
                </a:solidFill>
              </a:rPr>
              <a:t>enhancement</a:t>
            </a:r>
            <a:r>
              <a:rPr lang="nl-NL" sz="2800" dirty="0" smtClean="0">
                <a:solidFill>
                  <a:srgbClr val="000000"/>
                </a:solidFill>
              </a:rPr>
              <a:t> </a:t>
            </a:r>
            <a:r>
              <a:rPr lang="nl-NL" sz="2800" dirty="0" err="1" smtClean="0">
                <a:solidFill>
                  <a:srgbClr val="000000"/>
                </a:solidFill>
              </a:rPr>
              <a:t>physical</a:t>
            </a:r>
            <a:r>
              <a:rPr lang="nl-NL" sz="2800" dirty="0" smtClean="0">
                <a:solidFill>
                  <a:srgbClr val="000000"/>
                </a:solidFill>
              </a:rPr>
              <a:t> </a:t>
            </a:r>
            <a:r>
              <a:rPr lang="nl-NL" sz="2800" dirty="0" err="1" smtClean="0">
                <a:solidFill>
                  <a:srgbClr val="000000"/>
                </a:solidFill>
              </a:rPr>
              <a:t>activity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152400" y="3562679"/>
            <a:ext cx="181685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dirty="0" smtClean="0">
                <a:solidFill>
                  <a:srgbClr val="000000"/>
                </a:solidFill>
              </a:rPr>
              <a:t>NUDGING</a:t>
            </a:r>
          </a:p>
        </p:txBody>
      </p:sp>
      <p:sp>
        <p:nvSpPr>
          <p:cNvPr id="1034" name="Line 17"/>
          <p:cNvSpPr>
            <a:spLocks noChangeShapeType="1"/>
          </p:cNvSpPr>
          <p:nvPr/>
        </p:nvSpPr>
        <p:spPr bwMode="auto">
          <a:xfrm>
            <a:off x="2324100" y="3394075"/>
            <a:ext cx="27521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7" name="Line 20"/>
          <p:cNvSpPr>
            <a:spLocks noChangeShapeType="1"/>
          </p:cNvSpPr>
          <p:nvPr/>
        </p:nvSpPr>
        <p:spPr bwMode="auto">
          <a:xfrm>
            <a:off x="3048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8" name="Line 21"/>
          <p:cNvSpPr>
            <a:spLocks noChangeShapeType="1"/>
          </p:cNvSpPr>
          <p:nvPr/>
        </p:nvSpPr>
        <p:spPr bwMode="auto">
          <a:xfrm>
            <a:off x="83820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4" name="Oval 40"/>
          <p:cNvSpPr>
            <a:spLocks noChangeArrowheads="1"/>
          </p:cNvSpPr>
          <p:nvPr/>
        </p:nvSpPr>
        <p:spPr bwMode="auto">
          <a:xfrm>
            <a:off x="5791200" y="1905000"/>
            <a:ext cx="2813248" cy="2895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45" name="Text Box 10"/>
          <p:cNvSpPr txBox="1">
            <a:spLocks noChangeArrowheads="1"/>
          </p:cNvSpPr>
          <p:nvPr/>
        </p:nvSpPr>
        <p:spPr bwMode="auto">
          <a:xfrm>
            <a:off x="5076282" y="3097083"/>
            <a:ext cx="2057400" cy="646331"/>
          </a:xfrm>
          <a:prstGeom prst="rect">
            <a:avLst/>
          </a:prstGeom>
          <a:solidFill>
            <a:srgbClr val="66CCFF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dirty="0" smtClean="0">
                <a:solidFill>
                  <a:srgbClr val="000000"/>
                </a:solidFill>
              </a:rPr>
              <a:t>Energy </a:t>
            </a:r>
            <a:r>
              <a:rPr lang="nl-NL" dirty="0" err="1" smtClean="0">
                <a:solidFill>
                  <a:srgbClr val="000000"/>
                </a:solidFill>
              </a:rPr>
              <a:t>expenditure</a:t>
            </a:r>
            <a:endParaRPr lang="nl-NL" dirty="0" smtClean="0">
              <a:solidFill>
                <a:srgbClr val="000000"/>
              </a:solidFill>
            </a:endParaRPr>
          </a:p>
        </p:txBody>
      </p:sp>
      <p:sp>
        <p:nvSpPr>
          <p:cNvPr id="1046" name="Text Box 33"/>
          <p:cNvSpPr txBox="1">
            <a:spLocks noChangeArrowheads="1"/>
          </p:cNvSpPr>
          <p:nvPr/>
        </p:nvSpPr>
        <p:spPr bwMode="auto">
          <a:xfrm>
            <a:off x="7437264" y="3091429"/>
            <a:ext cx="1725169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dirty="0" err="1" smtClean="0">
                <a:solidFill>
                  <a:srgbClr val="000000"/>
                </a:solidFill>
              </a:rPr>
              <a:t>Intrinsic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motivation</a:t>
            </a:r>
            <a:endParaRPr lang="nl-NL" dirty="0" smtClean="0">
              <a:solidFill>
                <a:srgbClr val="000000"/>
              </a:solidFill>
            </a:endParaRPr>
          </a:p>
        </p:txBody>
      </p:sp>
      <p:sp>
        <p:nvSpPr>
          <p:cNvPr id="1047" name="Text Box 41"/>
          <p:cNvSpPr txBox="1">
            <a:spLocks noChangeArrowheads="1"/>
          </p:cNvSpPr>
          <p:nvPr/>
        </p:nvSpPr>
        <p:spPr bwMode="auto">
          <a:xfrm>
            <a:off x="250825" y="5254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3" name="Rechthoek 2"/>
          <p:cNvSpPr/>
          <p:nvPr/>
        </p:nvSpPr>
        <p:spPr bwMode="auto">
          <a:xfrm>
            <a:off x="6125979" y="1862825"/>
            <a:ext cx="2448272" cy="3960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dirty="0" err="1" smtClean="0">
                <a:solidFill>
                  <a:srgbClr val="000000"/>
                </a:solidFill>
              </a:rPr>
              <a:t>resilience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2" name="Rechthoek 1"/>
          <p:cNvSpPr/>
          <p:nvPr/>
        </p:nvSpPr>
        <p:spPr bwMode="auto">
          <a:xfrm>
            <a:off x="124462" y="2996952"/>
            <a:ext cx="1816850" cy="355848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solidFill>
                  <a:srgbClr val="000000"/>
                </a:solidFill>
              </a:rPr>
              <a:t>MINDSETTING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</a:endParaRPr>
          </a:p>
        </p:txBody>
      </p:sp>
      <p:cxnSp>
        <p:nvCxnSpPr>
          <p:cNvPr id="6" name="Rechte verbindingslijn 5"/>
          <p:cNvCxnSpPr>
            <a:stCxn id="2" idx="3"/>
          </p:cNvCxnSpPr>
          <p:nvPr/>
        </p:nvCxnSpPr>
        <p:spPr bwMode="auto">
          <a:xfrm>
            <a:off x="1941312" y="3174876"/>
            <a:ext cx="382788" cy="21919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Rechte verbindingslijn 7"/>
          <p:cNvCxnSpPr>
            <a:stCxn id="1031" idx="3"/>
            <a:endCxn id="1034" idx="0"/>
          </p:cNvCxnSpPr>
          <p:nvPr/>
        </p:nvCxnSpPr>
        <p:spPr bwMode="auto">
          <a:xfrm flipV="1">
            <a:off x="1969250" y="3394075"/>
            <a:ext cx="354850" cy="3532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7637">
            <a:off x="5445453" y="2131931"/>
            <a:ext cx="940273" cy="104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7328">
            <a:off x="7975270" y="2132857"/>
            <a:ext cx="1172910" cy="140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57" y="631305"/>
            <a:ext cx="2832772" cy="212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stCxn id="1031" idx="2"/>
          </p:cNvCxnSpPr>
          <p:nvPr/>
        </p:nvCxnSpPr>
        <p:spPr bwMode="auto">
          <a:xfrm>
            <a:off x="1060825" y="3932011"/>
            <a:ext cx="0" cy="5771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73013" y="4542212"/>
            <a:ext cx="1889125" cy="336240"/>
          </a:xfrm>
          <a:prstGeom prst="rect">
            <a:avLst/>
          </a:prstGeom>
          <a:solidFill>
            <a:srgbClr val="FFABD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Social</a:t>
            </a:r>
            <a:r>
              <a: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marketing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23" y="4442044"/>
            <a:ext cx="2066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2547022" y="3170928"/>
            <a:ext cx="2057400" cy="40011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dirty="0" err="1">
                <a:solidFill>
                  <a:srgbClr val="000000"/>
                </a:solidFill>
              </a:rPr>
              <a:t>a</a:t>
            </a:r>
            <a:r>
              <a:rPr lang="nl-NL" sz="2000" dirty="0" err="1" smtClean="0">
                <a:solidFill>
                  <a:srgbClr val="000000"/>
                </a:solidFill>
              </a:rPr>
              <a:t>ctive</a:t>
            </a:r>
            <a:r>
              <a:rPr lang="nl-NL" sz="2000" dirty="0" smtClean="0">
                <a:solidFill>
                  <a:srgbClr val="000000"/>
                </a:solidFill>
              </a:rPr>
              <a:t> living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2249" y="2239740"/>
            <a:ext cx="2115344" cy="342079"/>
          </a:xfrm>
          <a:prstGeom prst="rect">
            <a:avLst/>
          </a:prstGeom>
          <a:solidFill>
            <a:srgbClr val="D5B8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Health</a:t>
            </a:r>
            <a:r>
              <a:rPr kumimoji="0" lang="nl-N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information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>
            <a:off x="1139921" y="2581819"/>
            <a:ext cx="0" cy="415133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eldersesportfederatie.nl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89" y="1367802"/>
            <a:ext cx="23431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DbAOcDASIAAhEBAxEB/8QAHAABAAIDAQEBAAAAAAAAAAAAAAEFBAYHAwII/8QAPhAAAQMDAgMEBwMMAgMAAAAAAQACAwQFEQYhEjFBBxNRYRQicYGRobEVMlIjMzVCYnSSssHR4fBTchYXVP/EABoBAQADAQEBAAAAAAAAAAAAAAACAwQFAQb/xAAnEQEAAgEEAgICAQUAAAAAAAAAAQIDBBESMSFBIlEFEzJCcYGRof/aAAwDAQACEQMRAD8A7giKUEKVClAUKUQQpREBERAREQEREBERBCKUQEREBQpRAREQFClEBERAREQQiIgKURAREQQpREBERAREQEREBERAREQQpREBQpRBClEQQpREBQpRAREQQilEBERAREQEREBF5tmifK+JkjHSMAL2Bwy0HlkdORXogIiguDcZIGTgZQSiIgIiICIiAiIgIiICIiAiIgIiICIiAihEEoiICIoQYd2uMVqoX1U7Xua3ADWDJJPILkurdXX+5NfHTTuoKc/qU5w4jzfz+GF0/VMffWvu8c5B/Vc2ulvAB9VY9RktW20OnoIxx8rRvK37EaKSK2XOtlB4p6hseTzPA3Ofi9dKVTpa2C0WKko+HD2t4pP+7jk/M49y9q+v7vMUG7+rujf8q6clcWPezNqLznz2tHt93C4xUbcH15TyYD9fBancaiorpOOd5IH3Wjk32LPfGXEucSSdyT1Xg+AuOACSeQC4WszZNR4nxH00YaVx+fb1tF8lpXtgrXF8B2DzuWf3C2sEEAggg7ghaxT6fmnIdO7uWeHNx/stipKdtJTMgjc4tYMAuOSt/wCNjU1rNcsfH1v2z6n9czvTt7IiLqMoiIgIiICIiAiIgIiICIiAiIghERBKgkAEk4A5kqVzvtA1U6OudYqQuZwgGpfyzkZDR5YIJ+HioXvFK7ytw4bZr8at0tt0iuNRUNpsOhhwA/8AETnl5bKwWm9nc4kZVszvhh+q3JeYrTakTJnpFMk1hXXjDomtPmVRW62trLm1725ihIe7zPQfH6LPuFUairMMHrHPA0Dqst/DbKNsUZBmfuT59Ss15rNpvbqFtZmteMdy9a+rLSYYT636zh08lgNjU08bpHANBJKtIKVseC/DnfIKiK31NuU9PJmMcbMKGhdLufVb4lZ9PSxQD8m31urjzXui249PTH5iPKm2S1hERXoCIiAiIgIiICIiAiIgIiICIiAiIghSi+Xuaxpc9wa0DJJOAAg+lxrteoZbfqSC6tafR6uIMc7wkZtj+HHwPguk1eq7RTEt790pH/EwuHx5LydWWDV1JLbZiydrxl0EgLHjHVvXI8Ql8NrV8wv0erpgzRM+Y6lzvQmpYbZcA+pcfR5WcDyBnh6g4/3mt5rdWRVzxRWJslRNJtxhpGB5Z+pwAquDsos8FQXtr7h3Wc91xs+vCsmuuVJpOB0NktkZx9+SR5y72nclZqYskRx38Neqy6a1udN5n/jY7La/QYu8ncHVDh6xHJo8B/dYPG+41zizkThvk0Ly0/qiLUen6yrjiME8HFFNEXcXC7GQQeoIKztNtaYJX7cXEG+7Coz1i2WmCOu2alp42yT2tKeBkEYawe09SvVFC3xEVjaGeZ3Si8nzxM5vHu3WNLcGtHqMJ9uyhbNSvcvYpaeoZy85Joo3Na+RrXOOGgnclUdVcah4ID+AeDdli2lhnu0ROTw5eSfIf3IWK35CJvFKRvvK+NPPGbWltS8zLGJmwl47xzS8N6kAgE/MfFeirpf0/T/ukv8APGuizLFUt/1XYtOujZeLjFTySDLY8FzyPHhaCceaul+dte8do7UJ66/2811E+YSshkJDZouEAAHy8PEb80HeLHfLZf6R1VaKuOpha7gc5gI4XYzgggEHBCsVy+s1Pa7d2a1l10E2Kj4algfEYhmGR7mh2WnIzjGOY8FqseqddUmmKbVf23HUUklUYH00sDNiCRk4aNjjoQdwg7ypXJtYdqNRBpSz1VmjZDXXON0j3OHH3AYeFwAOxPFkAnoOSw6bV+qtI6sobXqutir6asZG55DGgxh54cggDkQcg5BAQdlVVetR2axFgu1xp6Z7xlkb3eu4csho3PwXK75qjVty7RajTdnu7KKP0gxQ/kW4GGcXrHhJPIrW+1ikvNJqOijvFcyrk9Ei7mQAAgDZ2cNHN4eeuxHsQfo1FW6dhulPZqaK+1MdTcWg99NEMNceI4xsOmOiskBERAREQQqXVE5FGKVh9aY+t/1HP+nzV0sSW3xT1RnqPX2Aa3oB/VSpMRO8o2iZjaGjC0S1G0ML3n9kZVZcrZXWeaGr7p8MjHccb/MexdWa1rGhrQAByAC1zWQ9Ihp6Rgy9zs49uw+q0488zbb0z5MERXd73q+x0UNJuA6obx+wYH91oGqr1FNG88Q3Wxdo2mbrc6WhnsIZJUUrTG6BzwzjYcYIJ2yCOvj5LV9P9nF0rKllRq+WKkomHJpWTBz5fJzhs0ewk+zmss7NLZOya1PZpirqqhpaLnM57Af+MN4Qffgn2ELMjfPQ1D4+J0cjTg4OMrbaZ1P3TY6V0XdsAa1sZGGgcgAOSx7jbYa5oLvUlaPVePofELn63TWzRF8c/KGjBlim8W6lUsuFQ4bzOXoKhzvvvJ9pysWa21lMd4zI38Ue/wAua8RKWnDtj4FcucmWnjJv/lq41nzVYmVeMkixu+815vlUbZvD2KJmkVppmHImqD1PA36n+ioJHl7g1oy4nAHiVulBTCko4oRza3c+J6q38dT9ufn6qjqZ402+2Qq6X9P0/wC6S/zxqxVdL+n6f90l/njX0DnrFcf7TdS3eqkumn3aUkqKZzgylq3QSOI2GXtwCCc5wQR55XYFT3DVFgttW+kuF4oaaoYAXRSzta4ZGRkHyQcWGmrjYuym91N1hdTyVtTSlkEgw5rWv5kdCS47c9lXUtwuN10DR6WtdlrqiR1Y6Z1QyIljhxEhoIHidySAMLsmqKWk1/pSqoLFdKSQOmjBmY7vGtLXBxBx1x9Vl6B07NpfTkVrqaiOeRkkjy+NpAPE7PIoOY607OrtTaOsJooXVVVb4ZGVcUI4nDjcX5aP1gHEjbyK8HUd87RtZ26sns9RQUlLHEyeSVjg0NY4udgkDJJJAA8l3hEHFaS1XFvbi6tNvqxSemPd35gd3eO6IzxYxzXr252O51N2t10oqKapp2Qd08wsLyxweXDIG4Bzz8l0XWuqqfSNriuFXTTVDJJxCGREAglrjnc/srIs2oqO56ahv0maSkkiMru/cB3bQSDkjbog9dOXOW82WluE9FLRSTtLjTy54mbkb5A54zy6qzWv6W1jZtU9+LTUOMkB9aKVnA/h6OA6tPj8cLYEBERAREQQi86ieKmhdNO8Mjb95x6Knlv8cp4aQHh/G4fQKUVm3SM2iO1vUVDYWnO7ugVRRwOrLn6RLuIzxH29B/vgvJsz53hjcue4/FZFzqPsyibTwO/Ly83Dp4n+gXmS9cNJtKP8pfF3vLo5DS28cc2cF+M8J8AOpVfLp64VDDPPK18xGeB7iT7M8llabowZX1Lxng2b7Tz/AN81sSwY8c6ivPJ1PUJ7fbnLoHwvy3ije08xsQVc2nUU0D2w3FxkiOwl/Wb7fEfNZOoaQMqhK0YEgyfaP9CoZ4vJYed8GSaxPTya7eYdCa5r2hzSC0jIIPML5fGyQYexrvaMrV9LXQxSi3zu9R35knofwra118WSuWm72JY7qGkdzpov4Avn7Oov/li/hCykXv6sc/0x/pPnb7eDKOljcHR08TSNwQwZC90RTrWK9Q8mZnsVdL+n6f8AdJf541YrAka77cp38J4RSyguxtnjjXrxnr88dpjqNvavKboHGhElN6QG5yY+BnFy35Z5L9Drg+s6V1R21QNkpzLA+qow8Oj4muGGZB2xhBcXXU9t0roynrez2JkdNW1zo5HVLZHkODNyA92f1R5KX6g19R6Jk1LUVlE+N/cSQsbA04ifkOLgAMEEs8eq9u3K3w02nLVBbqNkUYrXO7uniDQCWO3w0LatM2xl17MKC2VDcNqbY2J3EN2ktxn3HdBpl27TbrBoOyXClfB9qVc8rJiYstxGSDhuds8TFGqdfamobtbtP0klHT15hg9KqZ2ANM0gBI32a0ZG+60fQtqqbtrG12WraTFRVL5ZozybwkF495Y0e9bj20XCxzXCooaiz1f2tFEwU9fH6rHZ3LXZ+8AD57kjZB79qH27/wCuKL/yY0pr/tMAmmHqlnBJwn2nn05jZZ1up7zV9lFjp7PDa5YpGOFX9pAGNrA5xDt9uYHQ9Fp1wo7zH2Q0sdyiqeE3drqSORp4mxd07pzDeLOP8r41PSXd+hNJuEFTJao4H9/HG04bJ3h3cOnq8ifNBeWDVtwtmvaGhvLbJcHzBlK2st7GF0bXkBrWvaBsCBlpCzLxrbV1dr6o01YZqGnLJ3RQmSLOQ1vES4nPQHkFqpktV27RLHLpO2TQUEc1KHRtgILS2TLnOxnpjLieiuLVDKO3mWQxScHps3rcJx+Zd1QbH2c68vN01LU6d1DHA+oiEmJoW8JD43Yc042I54Ixy811BcM7PoZW9sVze6KQMM1bhxaQPzh6ruaAiIgoNcyGLTVS/wAHx5/jC0u01MlRIyGBrpJHbBreZXQr/axebRUW90piEwH5QNyW4cDy9y+LHYqGyU/d0jCXkYfM85e/2n+g2WjHlrXHt7Z747Wyb+tn1aqAUMBkncDMRlzujR4Ba5VVJraySc8nHDR4N6K/1LVejWxzWnDpj3Y9h5/JaxTnkuJ+RyzaYqvrER4bhZ4hHb49t3ZcfesxfEDO7gjZ+FoHyX2uhjrxpFfp6r73Hx0gdjdjvqtXqGrca9vHRzD9kn4brUKg81ydfXbLE/cJelVPljg9hLXNOQR0K36zVwuNuiqNuMjheB0cOf8AvmtBqjzVtoeu4K6eicfVlbxsH7Q5/L6KeiycbbfamJ2s3ZERdZYIiICIiAoUogheNd6T6FOKHu/Su7d3PeEhvHjbOM7ZwvdEHOuzLQNfpe419xvFRTz1M7AyN0LnOwCeJ5OQNyQ34FdFREEKURBCKUQQpREBERBCIiDT9Z1Wa+npgdo4+M+0n/HzVfQO454mfieB81h6mqTJqCsd0a8MHuAC9LFJx3Okb4yt+q42aOeWf7qYv8nSFKhF2VyHt42Ob4ghaFPJjIPNb8tFZbKyvq5WQR4jbI4GR+zRv8/cufrsc3mu0fbyZ2VM7nPcGsBc4nAAGSSto0xpt1JKyvrsicfm4gfuZ6nz8laWix0ttxIB3tRjeVw5ewdFaqen0vD5W7QinneRERbVgiIgIiICIiAiIgIihBKKFKAiIgIoRBKIiAoREGDcbPQXIZq6drn4wHjZw94VRTaSio7hBVU1W/gieHd3I0HPvGPotlRV2xUtO8wjNYmdxERWJJUKUQEREBERAREQEREBERAREQEREBERAREQEREBERBCIiCUUIglFCIJRQpQEREBERAREQEUKUBERAREQEREBERARFCCUREBERBCIiCUREEIpUIClEQEREBERAREQEREBERAREQQpREEKURAUKUQEREBERBCIiCVClEBQpRBClEQEREBERAREQEREBERAREQEREBERAREQEREBERB//Z"/>
          <p:cNvSpPr>
            <a:spLocks noChangeAspect="1" noChangeArrowheads="1"/>
          </p:cNvSpPr>
          <p:nvPr/>
        </p:nvSpPr>
        <p:spPr bwMode="auto">
          <a:xfrm>
            <a:off x="63500" y="-1011238"/>
            <a:ext cx="22002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AutoShape 6" descr="data:image/jpeg;base64,/9j/4AAQSkZJRgABAQAAAQABAAD/2wBDAAkGBwgHBgkIBwgKCgkLDRYPDQwMDRsUFRAWIB0iIiAdHx8kKDQsJCYxJx8fLT0tMTU3Ojo6Iys/RD84QzQ5Ojf/2wBDAQoKCg0MDRoPDxo3JR8lNzc3Nzc3Nzc3Nzc3Nzc3Nzc3Nzc3Nzc3Nzc3Nzc3Nzc3Nzc3Nzc3Nzc3Nzc3Nzc3Nzf/wAARCADbAOcDASIAAhEBAxEB/8QAHAABAAIDAQEBAAAAAAAAAAAAAAEFBAYHAwII/8QAPhAAAQMDAgMEBwMMAgMAAAAAAQACAwQFEQYhEjFBBxNRYRQicYGRobEVMlIjMzVCYnSSssHR4fBTchYXVP/EABoBAQADAQEBAAAAAAAAAAAAAAACAwQFAQb/xAAnEQEAAgEEAgICAQUAAAAAAAAAAQIDBBESMSFBIlEFEzJCcYGRof/aAAwDAQACEQMRAD8A7giKUEKVClAUKUQQpREBERAREQEREBERBCKUQEREBQpRAREQFClEBERAREQQiIgKURAREQQpREBERAREQEREBERAREQQpREBQpRBClEQQpREBQpRAREQQilEBERAREQEREBF5tmifK+JkjHSMAL2Bwy0HlkdORXogIiguDcZIGTgZQSiIgIiICIiAiIgIiICIiAiIgIiICIiAihEEoiICIoQYd2uMVqoX1U7Xua3ADWDJJPILkurdXX+5NfHTTuoKc/qU5w4jzfz+GF0/VMffWvu8c5B/Vc2ulvAB9VY9RktW20OnoIxx8rRvK37EaKSK2XOtlB4p6hseTzPA3Ofi9dKVTpa2C0WKko+HD2t4pP+7jk/M49y9q+v7vMUG7+rujf8q6clcWPezNqLznz2tHt93C4xUbcH15TyYD9fBancaiorpOOd5IH3Wjk32LPfGXEucSSdyT1Xg+AuOACSeQC4WszZNR4nxH00YaVx+fb1tF8lpXtgrXF8B2DzuWf3C2sEEAggg7ghaxT6fmnIdO7uWeHNx/stipKdtJTMgjc4tYMAuOSt/wCNjU1rNcsfH1v2z6n9czvTt7IiLqMoiIgIiICIiAiIgIiICIiAiIghERBKgkAEk4A5kqVzvtA1U6OudYqQuZwgGpfyzkZDR5YIJ+HioXvFK7ytw4bZr8at0tt0iuNRUNpsOhhwA/8AETnl5bKwWm9nc4kZVszvhh+q3JeYrTakTJnpFMk1hXXjDomtPmVRW62trLm1725ihIe7zPQfH6LPuFUairMMHrHPA0Dqst/DbKNsUZBmfuT59Ss15rNpvbqFtZmteMdy9a+rLSYYT636zh08lgNjU08bpHANBJKtIKVseC/DnfIKiK31NuU9PJmMcbMKGhdLufVb4lZ9PSxQD8m31urjzXui249PTH5iPKm2S1hERXoCIiAiIgIiICIiAiIgIiICIiAiIghSi+Xuaxpc9wa0DJJOAAg+lxrteoZbfqSC6tafR6uIMc7wkZtj+HHwPguk1eq7RTEt790pH/EwuHx5LydWWDV1JLbZiydrxl0EgLHjHVvXI8Ql8NrV8wv0erpgzRM+Y6lzvQmpYbZcA+pcfR5WcDyBnh6g4/3mt5rdWRVzxRWJslRNJtxhpGB5Z+pwAquDsos8FQXtr7h3Wc91xs+vCsmuuVJpOB0NktkZx9+SR5y72nclZqYskRx38Neqy6a1udN5n/jY7La/QYu8ncHVDh6xHJo8B/dYPG+41zizkThvk0Ly0/qiLUen6yrjiME8HFFNEXcXC7GQQeoIKztNtaYJX7cXEG+7Coz1i2WmCOu2alp42yT2tKeBkEYawe09SvVFC3xEVjaGeZ3Si8nzxM5vHu3WNLcGtHqMJ9uyhbNSvcvYpaeoZy85Joo3Na+RrXOOGgnclUdVcah4ID+AeDdli2lhnu0ROTw5eSfIf3IWK35CJvFKRvvK+NPPGbWltS8zLGJmwl47xzS8N6kAgE/MfFeirpf0/T/ukv8APGuizLFUt/1XYtOujZeLjFTySDLY8FzyPHhaCceaul+dte8do7UJ66/2811E+YSshkJDZouEAAHy8PEb80HeLHfLZf6R1VaKuOpha7gc5gI4XYzgggEHBCsVy+s1Pa7d2a1l10E2Kj4algfEYhmGR7mh2WnIzjGOY8FqseqddUmmKbVf23HUUklUYH00sDNiCRk4aNjjoQdwg7ypXJtYdqNRBpSz1VmjZDXXON0j3OHH3AYeFwAOxPFkAnoOSw6bV+qtI6sobXqutir6asZG55DGgxh54cggDkQcg5BAQdlVVetR2axFgu1xp6Z7xlkb3eu4csho3PwXK75qjVty7RajTdnu7KKP0gxQ/kW4GGcXrHhJPIrW+1ikvNJqOijvFcyrk9Ei7mQAAgDZ2cNHN4eeuxHsQfo1FW6dhulPZqaK+1MdTcWg99NEMNceI4xsOmOiskBERAREQQqXVE5FGKVh9aY+t/1HP+nzV0sSW3xT1RnqPX2Aa3oB/VSpMRO8o2iZjaGjC0S1G0ML3n9kZVZcrZXWeaGr7p8MjHccb/MexdWa1rGhrQAByAC1zWQ9Ihp6Rgy9zs49uw+q0488zbb0z5MERXd73q+x0UNJuA6obx+wYH91oGqr1FNG88Q3Wxdo2mbrc6WhnsIZJUUrTG6BzwzjYcYIJ2yCOvj5LV9P9nF0rKllRq+WKkomHJpWTBz5fJzhs0ewk+zmss7NLZOya1PZpirqqhpaLnM57Af+MN4Qffgn2ELMjfPQ1D4+J0cjTg4OMrbaZ1P3TY6V0XdsAa1sZGGgcgAOSx7jbYa5oLvUlaPVePofELn63TWzRF8c/KGjBlim8W6lUsuFQ4bzOXoKhzvvvJ9pysWa21lMd4zI38Ue/wAua8RKWnDtj4FcucmWnjJv/lq41nzVYmVeMkixu+815vlUbZvD2KJmkVppmHImqD1PA36n+ioJHl7g1oy4nAHiVulBTCko4oRza3c+J6q38dT9ufn6qjqZ402+2Qq6X9P0/wC6S/zxqxVdL+n6f90l/njX0DnrFcf7TdS3eqkumn3aUkqKZzgylq3QSOI2GXtwCCc5wQR55XYFT3DVFgttW+kuF4oaaoYAXRSzta4ZGRkHyQcWGmrjYuym91N1hdTyVtTSlkEgw5rWv5kdCS47c9lXUtwuN10DR6WtdlrqiR1Y6Z1QyIljhxEhoIHidySAMLsmqKWk1/pSqoLFdKSQOmjBmY7vGtLXBxBx1x9Vl6B07NpfTkVrqaiOeRkkjy+NpAPE7PIoOY607OrtTaOsJooXVVVb4ZGVcUI4nDjcX5aP1gHEjbyK8HUd87RtZ26sns9RQUlLHEyeSVjg0NY4udgkDJJJAA8l3hEHFaS1XFvbi6tNvqxSemPd35gd3eO6IzxYxzXr252O51N2t10oqKapp2Qd08wsLyxweXDIG4Bzz8l0XWuqqfSNriuFXTTVDJJxCGREAglrjnc/srIs2oqO56ahv0maSkkiMru/cB3bQSDkjbog9dOXOW82WluE9FLRSTtLjTy54mbkb5A54zy6qzWv6W1jZtU9+LTUOMkB9aKVnA/h6OA6tPj8cLYEBERAREQQi86ieKmhdNO8Mjb95x6Knlv8cp4aQHh/G4fQKUVm3SM2iO1vUVDYWnO7ugVRRwOrLn6RLuIzxH29B/vgvJsz53hjcue4/FZFzqPsyibTwO/Ly83Dp4n+gXmS9cNJtKP8pfF3vLo5DS28cc2cF+M8J8AOpVfLp64VDDPPK18xGeB7iT7M8llabowZX1Lxng2b7Tz/AN81sSwY8c6ivPJ1PUJ7fbnLoHwvy3ije08xsQVc2nUU0D2w3FxkiOwl/Wb7fEfNZOoaQMqhK0YEgyfaP9CoZ4vJYed8GSaxPTya7eYdCa5r2hzSC0jIIPML5fGyQYexrvaMrV9LXQxSi3zu9R35knofwra118WSuWm72JY7qGkdzpov4Avn7Oov/li/hCykXv6sc/0x/pPnb7eDKOljcHR08TSNwQwZC90RTrWK9Q8mZnsVdL+n6f8AdJf541YrAka77cp38J4RSyguxtnjjXrxnr88dpjqNvavKboHGhElN6QG5yY+BnFy35Z5L9Drg+s6V1R21QNkpzLA+qow8Oj4muGGZB2xhBcXXU9t0roynrez2JkdNW1zo5HVLZHkODNyA92f1R5KX6g19R6Jk1LUVlE+N/cSQsbA04ifkOLgAMEEs8eq9u3K3w02nLVBbqNkUYrXO7uniDQCWO3w0LatM2xl17MKC2VDcNqbY2J3EN2ktxn3HdBpl27TbrBoOyXClfB9qVc8rJiYstxGSDhuds8TFGqdfamobtbtP0klHT15hg9KqZ2ANM0gBI32a0ZG+60fQtqqbtrG12WraTFRVL5ZozybwkF495Y0e9bj20XCxzXCooaiz1f2tFEwU9fH6rHZ3LXZ+8AD57kjZB79qH27/wCuKL/yY0pr/tMAmmHqlnBJwn2nn05jZZ1up7zV9lFjp7PDa5YpGOFX9pAGNrA5xDt9uYHQ9Fp1wo7zH2Q0sdyiqeE3drqSORp4mxd07pzDeLOP8r41PSXd+hNJuEFTJao4H9/HG04bJ3h3cOnq8ifNBeWDVtwtmvaGhvLbJcHzBlK2st7GF0bXkBrWvaBsCBlpCzLxrbV1dr6o01YZqGnLJ3RQmSLOQ1vES4nPQHkFqpktV27RLHLpO2TQUEc1KHRtgILS2TLnOxnpjLieiuLVDKO3mWQxScHps3rcJx+Zd1QbH2c68vN01LU6d1DHA+oiEmJoW8JD43Yc042I54Ixy811BcM7PoZW9sVze6KQMM1bhxaQPzh6ruaAiIgoNcyGLTVS/wAHx5/jC0u01MlRIyGBrpJHbBreZXQr/axebRUW90piEwH5QNyW4cDy9y+LHYqGyU/d0jCXkYfM85e/2n+g2WjHlrXHt7Z747Wyb+tn1aqAUMBkncDMRlzujR4Ba5VVJraySc8nHDR4N6K/1LVejWxzWnDpj3Y9h5/JaxTnkuJ+RyzaYqvrER4bhZ4hHb49t3ZcfesxfEDO7gjZ+FoHyX2uhjrxpFfp6r73Hx0gdjdjvqtXqGrca9vHRzD9kn4brUKg81ydfXbLE/cJelVPljg9hLXNOQR0K36zVwuNuiqNuMjheB0cOf8AvmtBqjzVtoeu4K6eicfVlbxsH7Q5/L6KeiycbbfamJ2s3ZERdZYIiICIiAoUogheNd6T6FOKHu/Su7d3PeEhvHjbOM7ZwvdEHOuzLQNfpe419xvFRTz1M7AyN0LnOwCeJ5OQNyQ34FdFREEKURBCKUQQpREBERBCIiDT9Z1Wa+npgdo4+M+0n/HzVfQO454mfieB81h6mqTJqCsd0a8MHuAC9LFJx3Okb4yt+q42aOeWf7qYv8nSFKhF2VyHt42Ob4ghaFPJjIPNb8tFZbKyvq5WQR4jbI4GR+zRv8/cufrsc3mu0fbyZ2VM7nPcGsBc4nAAGSSto0xpt1JKyvrsicfm4gfuZ6nz8laWix0ttxIB3tRjeVw5ewdFaqen0vD5W7QinneRERbVgiIgIiICIiAiIgIihBKKFKAiIgIoRBKIiAoREGDcbPQXIZq6drn4wHjZw94VRTaSio7hBVU1W/gieHd3I0HPvGPotlRV2xUtO8wjNYmdxERWJJUKUQEREBERAREQEREBERAREQEREBERAREQEREBERBCIiCUUIglFCIJRQpQEREBERAREQEUKUBERAREQEREBERARFCCUREBERBCIiCUREEIpUIClEQEREBERAREQEREBERAREQQpREEKURAUKUQEREBERBCIiCVClEBQpRBClEQEREBERAREQEREBERAREQEREBERAREQEREBERB//Z"/>
          <p:cNvSpPr>
            <a:spLocks noChangeAspect="1" noChangeArrowheads="1"/>
          </p:cNvSpPr>
          <p:nvPr/>
        </p:nvSpPr>
        <p:spPr bwMode="auto">
          <a:xfrm>
            <a:off x="215900" y="-858838"/>
            <a:ext cx="22002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8" descr="data:image/jpeg;base64,/9j/4AAQSkZJRgABAQAAAQABAAD/2wBDAAkGBwgHBgkIBwgKCgkLDRYPDQwMDRsUFRAWIB0iIiAdHx8kKDQsJCYxJx8fLT0tMTU3Ojo6Iys/RD84QzQ5Ojf/2wBDAQoKCg0MDRoPDxo3JR8lNzc3Nzc3Nzc3Nzc3Nzc3Nzc3Nzc3Nzc3Nzc3Nzc3Nzc3Nzc3Nzc3Nzc3Nzc3Nzc3Nzf/wAARCADbAOcDASIAAhEBAxEB/8QAHAABAAIDAQEBAAAAAAAAAAAAAAEFBAYHAwII/8QAPhAAAQMDAgMEBwMMAgMAAAAAAQACAwQFEQYhEjFBBxNRYRQicYGRobEVMlIjMzVCYnSSssHR4fBTchYXVP/EABoBAQADAQEBAAAAAAAAAAAAAAACAwQFAQb/xAAnEQEAAgEEAgICAQUAAAAAAAAAAQIDBBESMSFBIlEFEzJCcYGRof/aAAwDAQACEQMRAD8A7giKUEKVClAUKUQQpREBERAREQEREBERBCKUQEREBQpRAREQFClEBERAREQQiIgKURAREQQpREBERAREQEREBERAREQQpREBQpRBClEQQpREBQpRAREQQilEBERAREQEREBF5tmifK+JkjHSMAL2Bwy0HlkdORXogIiguDcZIGTgZQSiIgIiICIiAiIgIiICIiAiIgIiICIiAihEEoiICIoQYd2uMVqoX1U7Xua3ADWDJJPILkurdXX+5NfHTTuoKc/qU5w4jzfz+GF0/VMffWvu8c5B/Vc2ulvAB9VY9RktW20OnoIxx8rRvK37EaKSK2XOtlB4p6hseTzPA3Ofi9dKVTpa2C0WKko+HD2t4pP+7jk/M49y9q+v7vMUG7+rujf8q6clcWPezNqLznz2tHt93C4xUbcH15TyYD9fBancaiorpOOd5IH3Wjk32LPfGXEucSSdyT1Xg+AuOACSeQC4WszZNR4nxH00YaVx+fb1tF8lpXtgrXF8B2DzuWf3C2sEEAggg7ghaxT6fmnIdO7uWeHNx/stipKdtJTMgjc4tYMAuOSt/wCNjU1rNcsfH1v2z6n9czvTt7IiLqMoiIgIiICIiAiIgIiICIiAiIghERBKgkAEk4A5kqVzvtA1U6OudYqQuZwgGpfyzkZDR5YIJ+HioXvFK7ytw4bZr8at0tt0iuNRUNpsOhhwA/8AETnl5bKwWm9nc4kZVszvhh+q3JeYrTakTJnpFMk1hXXjDomtPmVRW62trLm1725ihIe7zPQfH6LPuFUairMMHrHPA0Dqst/DbKNsUZBmfuT59Ss15rNpvbqFtZmteMdy9a+rLSYYT636zh08lgNjU08bpHANBJKtIKVseC/DnfIKiK31NuU9PJmMcbMKGhdLufVb4lZ9PSxQD8m31urjzXui249PTH5iPKm2S1hERXoCIiAiIgIiICIiAiIgIiICIiAiIghSi+Xuaxpc9wa0DJJOAAg+lxrteoZbfqSC6tafR6uIMc7wkZtj+HHwPguk1eq7RTEt790pH/EwuHx5LydWWDV1JLbZiydrxl0EgLHjHVvXI8Ql8NrV8wv0erpgzRM+Y6lzvQmpYbZcA+pcfR5WcDyBnh6g4/3mt5rdWRVzxRWJslRNJtxhpGB5Z+pwAquDsos8FQXtr7h3Wc91xs+vCsmuuVJpOB0NktkZx9+SR5y72nclZqYskRx38Neqy6a1udN5n/jY7La/QYu8ncHVDh6xHJo8B/dYPG+41zizkThvk0Ly0/qiLUen6yrjiME8HFFNEXcXC7GQQeoIKztNtaYJX7cXEG+7Coz1i2WmCOu2alp42yT2tKeBkEYawe09SvVFC3xEVjaGeZ3Si8nzxM5vHu3WNLcGtHqMJ9uyhbNSvcvYpaeoZy85Joo3Na+RrXOOGgnclUdVcah4ID+AeDdli2lhnu0ROTw5eSfIf3IWK35CJvFKRvvK+NPPGbWltS8zLGJmwl47xzS8N6kAgE/MfFeirpf0/T/ukv8APGuizLFUt/1XYtOujZeLjFTySDLY8FzyPHhaCceaul+dte8do7UJ66/2811E+YSshkJDZouEAAHy8PEb80HeLHfLZf6R1VaKuOpha7gc5gI4XYzgggEHBCsVy+s1Pa7d2a1l10E2Kj4algfEYhmGR7mh2WnIzjGOY8FqseqddUmmKbVf23HUUklUYH00sDNiCRk4aNjjoQdwg7ypXJtYdqNRBpSz1VmjZDXXON0j3OHH3AYeFwAOxPFkAnoOSw6bV+qtI6sobXqutir6asZG55DGgxh54cggDkQcg5BAQdlVVetR2axFgu1xp6Z7xlkb3eu4csho3PwXK75qjVty7RajTdnu7KKP0gxQ/kW4GGcXrHhJPIrW+1ikvNJqOijvFcyrk9Ei7mQAAgDZ2cNHN4eeuxHsQfo1FW6dhulPZqaK+1MdTcWg99NEMNceI4xsOmOiskBERAREQQqXVE5FGKVh9aY+t/1HP+nzV0sSW3xT1RnqPX2Aa3oB/VSpMRO8o2iZjaGjC0S1G0ML3n9kZVZcrZXWeaGr7p8MjHccb/MexdWa1rGhrQAByAC1zWQ9Ihp6Rgy9zs49uw+q0488zbb0z5MERXd73q+x0UNJuA6obx+wYH91oGqr1FNG88Q3Wxdo2mbrc6WhnsIZJUUrTG6BzwzjYcYIJ2yCOvj5LV9P9nF0rKllRq+WKkomHJpWTBz5fJzhs0ewk+zmss7NLZOya1PZpirqqhpaLnM57Af+MN4Qffgn2ELMjfPQ1D4+J0cjTg4OMrbaZ1P3TY6V0XdsAa1sZGGgcgAOSx7jbYa5oLvUlaPVePofELn63TWzRF8c/KGjBlim8W6lUsuFQ4bzOXoKhzvvvJ9pysWa21lMd4zI38Ue/wAua8RKWnDtj4FcucmWnjJv/lq41nzVYmVeMkixu+815vlUbZvD2KJmkVppmHImqD1PA36n+ioJHl7g1oy4nAHiVulBTCko4oRza3c+J6q38dT9ufn6qjqZ402+2Qq6X9P0/wC6S/zxqxVdL+n6f90l/njX0DnrFcf7TdS3eqkumn3aUkqKZzgylq3QSOI2GXtwCCc5wQR55XYFT3DVFgttW+kuF4oaaoYAXRSzta4ZGRkHyQcWGmrjYuym91N1hdTyVtTSlkEgw5rWv5kdCS47c9lXUtwuN10DR6WtdlrqiR1Y6Z1QyIljhxEhoIHidySAMLsmqKWk1/pSqoLFdKSQOmjBmY7vGtLXBxBx1x9Vl6B07NpfTkVrqaiOeRkkjy+NpAPE7PIoOY607OrtTaOsJooXVVVb4ZGVcUI4nDjcX5aP1gHEjbyK8HUd87RtZ26sns9RQUlLHEyeSVjg0NY4udgkDJJJAA8l3hEHFaS1XFvbi6tNvqxSemPd35gd3eO6IzxYxzXr252O51N2t10oqKapp2Qd08wsLyxweXDIG4Bzz8l0XWuqqfSNriuFXTTVDJJxCGREAglrjnc/srIs2oqO56ahv0maSkkiMru/cB3bQSDkjbog9dOXOW82WluE9FLRSTtLjTy54mbkb5A54zy6qzWv6W1jZtU9+LTUOMkB9aKVnA/h6OA6tPj8cLYEBERAREQQi86ieKmhdNO8Mjb95x6Knlv8cp4aQHh/G4fQKUVm3SM2iO1vUVDYWnO7ugVRRwOrLn6RLuIzxH29B/vgvJsz53hjcue4/FZFzqPsyibTwO/Ly83Dp4n+gXmS9cNJtKP8pfF3vLo5DS28cc2cF+M8J8AOpVfLp64VDDPPK18xGeB7iT7M8llabowZX1Lxng2b7Tz/AN81sSwY8c6ivPJ1PUJ7fbnLoHwvy3ije08xsQVc2nUU0D2w3FxkiOwl/Wb7fEfNZOoaQMqhK0YEgyfaP9CoZ4vJYed8GSaxPTya7eYdCa5r2hzSC0jIIPML5fGyQYexrvaMrV9LXQxSi3zu9R35knofwra118WSuWm72JY7qGkdzpov4Avn7Oov/li/hCykXv6sc/0x/pPnb7eDKOljcHR08TSNwQwZC90RTrWK9Q8mZnsVdL+n6f8AdJf541YrAka77cp38J4RSyguxtnjjXrxnr88dpjqNvavKboHGhElN6QG5yY+BnFy35Z5L9Drg+s6V1R21QNkpzLA+qow8Oj4muGGZB2xhBcXXU9t0roynrez2JkdNW1zo5HVLZHkODNyA92f1R5KX6g19R6Jk1LUVlE+N/cSQsbA04ifkOLgAMEEs8eq9u3K3w02nLVBbqNkUYrXO7uniDQCWO3w0LatM2xl17MKC2VDcNqbY2J3EN2ktxn3HdBpl27TbrBoOyXClfB9qVc8rJiYstxGSDhuds8TFGqdfamobtbtP0klHT15hg9KqZ2ANM0gBI32a0ZG+60fQtqqbtrG12WraTFRVL5ZozybwkF495Y0e9bj20XCxzXCooaiz1f2tFEwU9fH6rHZ3LXZ+8AD57kjZB79qH27/wCuKL/yY0pr/tMAmmHqlnBJwn2nn05jZZ1up7zV9lFjp7PDa5YpGOFX9pAGNrA5xDt9uYHQ9Fp1wo7zH2Q0sdyiqeE3drqSORp4mxd07pzDeLOP8r41PSXd+hNJuEFTJao4H9/HG04bJ3h3cOnq8ifNBeWDVtwtmvaGhvLbJcHzBlK2st7GF0bXkBrWvaBsCBlpCzLxrbV1dr6o01YZqGnLJ3RQmSLOQ1vES4nPQHkFqpktV27RLHLpO2TQUEc1KHRtgILS2TLnOxnpjLieiuLVDKO3mWQxScHps3rcJx+Zd1QbH2c68vN01LU6d1DHA+oiEmJoW8JD43Yc042I54Ixy811BcM7PoZW9sVze6KQMM1bhxaQPzh6ruaAiIgoNcyGLTVS/wAHx5/jC0u01MlRIyGBrpJHbBreZXQr/axebRUW90piEwH5QNyW4cDy9y+LHYqGyU/d0jCXkYfM85e/2n+g2WjHlrXHt7Z747Wyb+tn1aqAUMBkncDMRlzujR4Ba5VVJraySc8nHDR4N6K/1LVejWxzWnDpj3Y9h5/JaxTnkuJ+RyzaYqvrER4bhZ4hHb49t3ZcfesxfEDO7gjZ+FoHyX2uhjrxpFfp6r73Hx0gdjdjvqtXqGrca9vHRzD9kn4brUKg81ydfXbLE/cJelVPljg9hLXNOQR0K36zVwuNuiqNuMjheB0cOf8AvmtBqjzVtoeu4K6eicfVlbxsH7Q5/L6KeiycbbfamJ2s3ZERdZYIiICIiAoUogheNd6T6FOKHu/Su7d3PeEhvHjbOM7ZwvdEHOuzLQNfpe419xvFRTz1M7AyN0LnOwCeJ5OQNyQ34FdFREEKURBCKUQQpREBERBCIiDT9Z1Wa+npgdo4+M+0n/HzVfQO454mfieB81h6mqTJqCsd0a8MHuAC9LFJx3Okb4yt+q42aOeWf7qYv8nSFKhF2VyHt42Ob4ghaFPJjIPNb8tFZbKyvq5WQR4jbI4GR+zRv8/cufrsc3mu0fbyZ2VM7nPcGsBc4nAAGSSto0xpt1JKyvrsicfm4gfuZ6nz8laWix0ttxIB3tRjeVw5ewdFaqen0vD5W7QinneRERbVgiIgIiICIiAiIgIihBKKFKAiIgIoRBKIiAoREGDcbPQXIZq6drn4wHjZw94VRTaSio7hBVU1W/gieHd3I0HPvGPotlRV2xUtO8wjNYmdxERWJJUKUQEREBERAREQEREBERAREQEREBERAREQEREBERBCIiCUUIglFCIJRQpQEREBERAREQEUKUBERAREQEREBERARFCCUREBERBCIiCUREEIpUIClEQEREBERAREQEREBERAREQQpREEKURAUKUQEREBERBCIiCVClEBQpRBClEQEREBERAREQEREBERAREQEREBERAREQEREBERB//Z"/>
          <p:cNvSpPr>
            <a:spLocks noChangeAspect="1" noChangeArrowheads="1"/>
          </p:cNvSpPr>
          <p:nvPr/>
        </p:nvSpPr>
        <p:spPr bwMode="auto">
          <a:xfrm>
            <a:off x="368300" y="-706438"/>
            <a:ext cx="22002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AutoShape 10" descr="data:image/jpeg;base64,/9j/4AAQSkZJRgABAQAAAQABAAD/2wCEAAkGBhQQEBQUEhQWFBQWFxgYGBYXGBQYFRYXFxUXFB0YGhgXHicgFxkjHhUVIi8gIyc1LCwsGh8yNTAqNScyLCkBCQoKDgwOGg8PGiwkHiQsLCw1NSwsLDQ0LS8sLSwtLzQ0LywtNSk1KSwsLCwqLCwsKiwsLCwsLCwsLCwsLCwvLP/AABEIAHgAwAMBIgACEQEDEQH/xAAcAAEAAgMBAQEAAAAAAAAAAAAABQYDBAcCAQj/xAA9EAABAwIDBQUECAYCAwAAAAABAAIDBBEFEiEGEzFBUQciYXGBMpGhsRQjM1Jyc8HRFUKz4fDxNrIIFoL/xAAaAQEAAgMBAAAAAAAAAAAAAAAAAwQBAgUG/8QAJxEAAgICAQMEAQUAAAAAAAAAAAECAwQRIRIxURMiI0EyBRRhobH/2gAMAwEAAhEDEQA/AO4oiIAiIgCIoraPF3U0OZjQ5xOUX4DQm5tqeHBaykorbNoRc5KKJGedrGlz3BrQLlziAAOpJ0CxUGIx1DM8L2yMuW5mm4u02Njz1XC9rZqiqOaaRz7cG3sweTRoOJ14rr2weHmDDqZhAB3YcbdX3f7+8FHXcrHwdDJwVj0xm5bk32J9F4lmDBdxsFXsTxN0l2tu1vxPn+yiysuGPHb5fgp1UysfBYIqhrr5XA20NiDZZFQ2Zo3ZmEtI5j/NVasGxbft10e3iP1HgqWD+qRyJenNdMv9J78R1LqT2iSREXYKQREQBERAEREAREQBERAEREARY6iobG0veQ1rRck8AFB4Jjv0qdxGkbWnKOZ1AzHx+S0lNRaXkkjXKUXJdkWBQ+0kOeNo8b/Aj9VMKMxaQcOgWl79jM0/mmUZuAb+dkdtCe9+Ean4aeq6PNMGDX0Ci8JpRE10ruLuH4f7/sj5C83PoOipKfoQ0vyZbum75LfZGOpkMhufQcgtd0Ck4aQu8B1W7DTBvAa9earxw5XPqkYd6gtIhoMBLtX90dOf9lK0mHMi9hoB68z6rZRdCnDpp5iufJWsvnPhvgIiK2QhERAEREAREQBERAEREAREQHOu17EJIxTNBIie5+foXNDCy59Xm3h4LD2e4mPpAbf2mkevtforbtpsuMRpXRXDXg5o3Hg14uNfAgkHzXJ6DZvEqaUD6PLmae69mUi45h17KldCSsU0egxHTdiOptKS33O41VS2Npc42A/y3moWgaal5efYv7z08uqhqTDJnZZMSnbG3lG57RfzOgHHlr5K1SVDG0+aItLMvdLSC23AEEaFbzbkuuS0lyclpV+yL2347GnWVOd9hwGg8St6lorau9y1cEpu7nPkP3UsoMWr1Pmn3Zi2fT7I/QREXRKwRYZatreJ/VRtXj1vYb6n9gq1uVVUvcyWFU59kTCLFSuJY0u4kAnzIWCsqHNkhaOD3uDvIRPd6atCsRe1sjfBuIi5HtHt/Xz4wcPoHxQZTkzyBpzODA86m/kGgXOqyYOuIqkNqHYZQRSYvI3eueWExMJBcS5zQAzj3W3vovGA9q+H1szYYpS2R2jRIxzA4/dBOmbwQFwRVfabtKocOlEVRId5a5YxrnloPDNb2b8llZ2gUTqF1aJrwNOVxDXZmu0GQstmDtRpbmEBY0XPqntnonU9RJTl7nxR5hnikDC5zgxgPA2LnD0usPZJ2ivxLfRVLgahpL2hrMrBDaNvEaE53O46oDo6IiA+E2VCxnFJ5nuyyOZHfuhpy6DgSRY3V1xCNzoy1vF2l+gPE+5adNs9G0d7vH3BTVyjHlkFsJT4Rzj+KVVM/PHM824te5z2uHQhx09LFdKo8cZJTRznQPANuhPEeNiD7lqbSYdEKZ/caDYWIaAb3HMKq7UNmgwinfEx7t27M8NBJawh/esNbAkehvyUls4zgpa09kNFcqrHHe1ox7b1bHhxvdfey9j3YXUX1Zv37r8IazNb/wCxIqThNFWYu8MhjeyInvzvaRG0cyL23jtD3W8+JHFdzwbCI6SnjgiFmRtDRfiepPUk3J8SqVkOuDh5Rei+lpkXhmMZG5SLjrfVSAxgHg34rQxDBXNJdGLt+7zHl1C0mS20OhXnf3GTjfHP6On6VVvuiTZxEnoFhlqSeJWgJ18dOksyUlywqEuyMk0i1GMzva3qQPTn8Lr5LMt7Z2nzPc/k3QeZ/t81Th890a15/onl8dbkWIKPxH7am/Mf/RkUgo/Eftqb8x/9GRexOISC4X2xYZhzpZ5oqkMrmlokgsSJDYC/Duvylpve2nC+q7oq1iPZxh9RK6WalY+R5u513jMbWuQDbkgOL4/i89Ts5TOqHOeW1zmMe43c9jYJeJOpsS5tz0XrbuqZO7CGUrg+obTQMJjcCQ/uCNpIOjw7MbcRcLofa/snLPh9PBQwZt3MDu4w1oawRSt0BIFruHvU3sZsDS0kUEopWR1IiZncbl4eWNz8SQHXvqPFZBzLCaqOm2nq3V7mtbeo70lsmVzbt48QY9Lc+CrWARu/guJuschfRgHW2cSPJA5XAc2/m1foTHdiqOucH1NOyRzRYONw63S7SCR5r27ZCkNL9E3DPo9wd0Lhtwc1zY3Jvre6wDn2xMIdsrPcA/V1ZFwDqC8315i115/8e5o/o1Q27N9vi63d3m73UIv1yZgfC6uez+KYbG84fSviDmmQGAZjYgkvBzCx531WbCdmcPoKi8EcUM8rSAA6zntBDiGsLtQCAdAgLEiIgC+E24rQrMdijJaXXeP5RxHn0WjJihf4Dot1Bs0c0j7ipM7mxt4X/wBn0F1t4jibKZgAFzazWDoNNTyCwseIYzK8anRo8+Hv+SjcJpTPNnk71u8engPLw8FUyb+lqqHdmIr7PE7qyVufvNb91uht4DiVGxYvUR8JHHwd3h8Vf1VMdoA2UkcHa+vNUcqudUVNSZlwJHBdpGznI8ZJOn8rvLx8PmpWala/2mg+YXPJ4rG40I5jiCrjs7jG/js77RmjvEcnevzUuNkK5dE+4hNp6Nh2CxnkR5ErGcBj6u96k0Vh4lL7xRYV1i+2Rf8A67FzzH1/Zb1JSNiblYLD91mRbV41Vb3CKTMSsnLiTCj8R+2pvzH/ANGRSCj8QH11N+Y/+jIpyMkFwLbmvkdtA+B9ZNTQOcwOc2WRrYxuQ69g4NGoHvXfVwPaPD46jawRTND43yMDmngR9HvY214gICzV+3jcCpKaONz8REwlkbO+W3dz8L2cXWJI5cFs4z2t1FC2nNXh5jM2e432rN2/KdN2cxylruI9oDxVR7dcNjpnUUMLRHGyGUNaOAGcHn4kq79uGCb/AAsygd6neJOXsH6t48rOBt1aEBtYl2oNhxR1EIczI2F8swk9hrIjM87vIbkADTNrdaOzHatUYhOBDhzzTmURum3o+rvrd4yWvlsSAeY14Xq3ZFSif+IYhVgyNEW6doHF4EQdJpxvu2RjxzlV7ZuvDMXgGDOqd1I6PeRSWNm5u+12UkOY1pPfdqDex6gTexX/ACuo/Mq/1TamveJJK2qwqqju9mWodVlr4S12VrYrM+rBPKxBvx5rTwOSRu0daYBeUCuMY0N3hri0WPHvWVarcQimo6g1kkz8S3zQzemSzYrtLxZ2jHX3ndsLaWAWQdl2o7X46SlpJ4oHTNqmPc3M8RlgZkBDrNdc3fbTTQ6rFg/a2817KKtonUskhAad4H2LhduYZRYHqCdbaLme27SMIwUHT6mp46cXxnmp/bT/AJTS/ipfmgJzF8Ty19Q08pD8grps7hTnASSggfytPE+JHIeC2Ydj6dtU+pLS+V7s3e1awgAd0ddL3OqlquoEcbnng0E+7krFt6cUo+ClRRKMnKb+2VzH6zPNkHss/wCx4/t71KbPQ2jJ6n4D/CqnBLmJJ4k3PmdSrrhDbQs8Rf3ledxW7chzZci9o3FF49FdjT0Nvf8A6ClFp4s28LvDX4ro5MeqqS/g2RT6pi06HEDTzNfyvZw6tPH9/RblU5Qta5efpk4tNFe565R1VrgRcagr6oHYvEN7StB9qM5D5DUfAhTy9NCXVFMljLqWwiItjYIiIAlkRALKt9oOBT11C+npnsY6QtD3SFwG7BzEDK0kkkAeRKsiICu7AbLHDaCOncWueC5z3NvlL3OJNrgG1rDUclYAwDhz+K9IgFl5MYJvYX6816RALIiIAoDbSs3dNb77g301cfg1T6qu3eGzTMjMTS4MzFwHHUNsQOf83BRXb6HojtbUHorlLMujUItEz8LfkFyaKctJDrgjiDoR5g8F15g0Co4MNSkR0T6kelgrheJ/4T8is68vbcEdQujJbTRYOdVM684dgMlW7Tux83nh5D7xVjw3ZAaOnOY/cHs+p5+nxVkZGGgAAADgBoAuZj4T7zIHX1fkauF4XHTRhkYsOZ5uPUnmVuIi6iWuETJa4QREWTIREQBERAEREAREQBERAEREAREQGvV4dHL9oxr+WoBI8jxC2AiLGhoIiLICIiAIiIAiIgCIiAIiIAiIgCIiAIiIAiIgP//Z"/>
          <p:cNvSpPr>
            <a:spLocks noChangeAspect="1" noChangeArrowheads="1"/>
          </p:cNvSpPr>
          <p:nvPr/>
        </p:nvSpPr>
        <p:spPr bwMode="auto">
          <a:xfrm>
            <a:off x="63500" y="-561975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>
              <a:solidFill>
                <a:prstClr val="black"/>
              </a:solidFill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17" y="2196478"/>
            <a:ext cx="1828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28" y="3065448"/>
            <a:ext cx="1392851" cy="98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31" y="3705338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72" y="5751523"/>
            <a:ext cx="99915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36" y="4989523"/>
            <a:ext cx="12096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02" y="2620212"/>
            <a:ext cx="1696287" cy="135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54" y="3756624"/>
            <a:ext cx="2402105" cy="85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54" y="4693558"/>
            <a:ext cx="2809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846" y="5288781"/>
            <a:ext cx="16287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68" y="3950085"/>
            <a:ext cx="2060798" cy="207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1" y="1593468"/>
            <a:ext cx="2215687" cy="56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3" name="Picture 2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5" y="211837"/>
            <a:ext cx="1399930" cy="134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21" y="393304"/>
            <a:ext cx="1120185" cy="93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5" name="Picture 2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72" y="55074"/>
            <a:ext cx="17907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6" name="Picture 3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28" y="58401"/>
            <a:ext cx="1081047" cy="75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7" name="Picture 3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29" y="132352"/>
            <a:ext cx="1558892" cy="155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" descr="https://webmail.rug.nl/iwc/svc/wmap/attach/UMCG_%20kikker%20met%20woord%20umcg.jpg?token=dS0dpSjWue&amp;mbox=INBOX&amp;uid=19506&amp;number=10&amp;type=image&amp;subtype=pjpeg&amp;filename=UMCG_%20kikker%20met%20woord%20umcg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AutoShape 4" descr="https://webmail.rug.nl/iwc/svc/wmap/attach/UMCG_%20kikker%20met%20woord%20umcg.jpg?token=dS0dpSjWue&amp;mbox=INBOX&amp;uid=19506&amp;number=10&amp;type=image&amp;subtype=pjpeg&amp;filename=UMCG_%20kikker%20met%20woord%20umcg.jp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>
              <a:solidFill>
                <a:prstClr val="black"/>
              </a:solidFill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53" y="2276871"/>
            <a:ext cx="1425072" cy="7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69" y="3065448"/>
            <a:ext cx="1363756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96" y="4656791"/>
            <a:ext cx="2231017" cy="109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19" y="5549953"/>
            <a:ext cx="1117196" cy="11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60" y="731349"/>
            <a:ext cx="1825549" cy="54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81" y="5474436"/>
            <a:ext cx="1941291" cy="154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337557"/>
            <a:ext cx="1895198" cy="79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58" y="169771"/>
            <a:ext cx="2195885" cy="45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21" y="6334800"/>
            <a:ext cx="1295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39" y="1593468"/>
            <a:ext cx="961136" cy="57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72" y="3143271"/>
            <a:ext cx="10858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4" y="3096967"/>
            <a:ext cx="2361000" cy="116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6" y="2536192"/>
            <a:ext cx="2770808" cy="100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3" y="3756624"/>
            <a:ext cx="2215686" cy="110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4" name="Picture 16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04" y="1988840"/>
            <a:ext cx="1997300" cy="97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95" y="1324940"/>
            <a:ext cx="2266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21" y="2276871"/>
            <a:ext cx="22621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9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.fitbys.com/wp-content/uploads/2015/03/eldely-exercise-e1425375038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3140968"/>
            <a:ext cx="4588122" cy="30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330337" cy="183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2843808" y="3014158"/>
            <a:ext cx="1224136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59832" y="1900187"/>
            <a:ext cx="6192688" cy="440120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focus		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sedentary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older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adults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aim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		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to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enhance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physical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activity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			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to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meet ACSM 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guidelines</a:t>
            </a:r>
            <a:endParaRPr lang="nl-NL" altLang="en-US" sz="2000" b="1" dirty="0" smtClean="0">
              <a:solidFill>
                <a:srgbClr val="000000"/>
              </a:solidFill>
              <a:latin typeface="+mn-lt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age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group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	55-85 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year</a:t>
            </a:r>
            <a:endParaRPr lang="nl-NL" altLang="en-US" sz="2000" b="1" dirty="0" smtClean="0">
              <a:solidFill>
                <a:srgbClr val="000000"/>
              </a:solidFill>
              <a:latin typeface="+mn-lt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theory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driven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behavioral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change as a 				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multidimensional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dynamic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proces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orientation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	community 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based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recreational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			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sportsprogram</a:t>
            </a:r>
            <a:endParaRPr lang="nl-NL" altLang="en-US" sz="2000" b="1" dirty="0" smtClean="0">
              <a:solidFill>
                <a:srgbClr val="000000"/>
              </a:solidFill>
              <a:latin typeface="+mn-lt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Fit		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weekly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60 minutes, 30 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months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, 			moderate </a:t>
            </a:r>
            <a:r>
              <a:rPr lang="nl-NL" altLang="en-US" sz="2000" b="1" dirty="0" err="1" smtClean="0">
                <a:solidFill>
                  <a:srgbClr val="000000"/>
                </a:solidFill>
                <a:latin typeface="+mn-lt"/>
              </a:rPr>
              <a:t>intensity</a:t>
            </a:r>
            <a:r>
              <a:rPr lang="nl-NL" altLang="en-US" sz="2000" b="1" dirty="0" smtClean="0">
                <a:solidFill>
                  <a:srgbClr val="000000"/>
                </a:solidFill>
                <a:latin typeface="+mn-lt"/>
              </a:rPr>
              <a:t> 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nl-NL" altLang="en-US" sz="20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65461" y="272842"/>
            <a:ext cx="728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Features of the GALM program</a:t>
            </a:r>
            <a:endParaRPr lang="en-GB" sz="40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87105"/>
            <a:ext cx="615951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9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76077" y="1567011"/>
            <a:ext cx="1737320" cy="4853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10" tIns="45706" rIns="91410" bIns="45706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51959" y="1567011"/>
            <a:ext cx="1830398" cy="4853136"/>
          </a:xfrm>
          <a:prstGeom prst="rect">
            <a:avLst/>
          </a:prstGeom>
          <a:solidFill>
            <a:srgbClr val="FF8FC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10" tIns="45706" rIns="91410" bIns="45706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en-US" sz="12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1100" b="1" dirty="0" smtClean="0">
                <a:solidFill>
                  <a:srgbClr val="000000"/>
                </a:solidFill>
                <a:latin typeface="Calibri"/>
              </a:rPr>
              <a:t>-</a:t>
            </a:r>
            <a:r>
              <a:rPr lang="nl-NL" altLang="en-US" sz="1100" b="1" dirty="0" err="1" smtClean="0">
                <a:solidFill>
                  <a:srgbClr val="000000"/>
                </a:solidFill>
                <a:latin typeface="Calibri"/>
              </a:rPr>
              <a:t>Social</a:t>
            </a:r>
            <a:r>
              <a:rPr lang="nl-NL" altLang="en-US" sz="11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nl-NL" altLang="en-US" sz="1100" b="1" dirty="0" err="1">
                <a:solidFill>
                  <a:srgbClr val="000000"/>
                </a:solidFill>
                <a:latin typeface="Calibri"/>
              </a:rPr>
              <a:t>Cognitive</a:t>
            </a:r>
            <a:r>
              <a:rPr lang="nl-NL" altLang="en-US" sz="11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nl-NL" altLang="en-US" sz="1100" b="1" dirty="0" err="1">
                <a:solidFill>
                  <a:srgbClr val="000000"/>
                </a:solidFill>
                <a:latin typeface="Calibri"/>
              </a:rPr>
              <a:t>Theory</a:t>
            </a:r>
            <a:endParaRPr lang="nl-NL" altLang="en-US" sz="1100" b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 smtClean="0">
                <a:solidFill>
                  <a:srgbClr val="000000"/>
                </a:solidFill>
                <a:latin typeface="Calibri"/>
              </a:rPr>
              <a:t>-Evolutionary </a:t>
            </a:r>
            <a:r>
              <a:rPr lang="en-US" altLang="en-US" sz="1100" b="1" dirty="0">
                <a:solidFill>
                  <a:srgbClr val="000000"/>
                </a:solidFill>
                <a:latin typeface="Calibri"/>
              </a:rPr>
              <a:t>play </a:t>
            </a:r>
            <a:r>
              <a:rPr lang="en-US" altLang="en-US" sz="1100" b="1" dirty="0" smtClean="0">
                <a:solidFill>
                  <a:srgbClr val="000000"/>
                </a:solidFill>
                <a:latin typeface="Calibri"/>
              </a:rPr>
              <a:t>Theory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 smtClean="0">
                <a:solidFill>
                  <a:srgbClr val="000000"/>
                </a:solidFill>
                <a:latin typeface="Calibri"/>
              </a:rPr>
              <a:t>-Toronto Model  </a:t>
            </a:r>
            <a:endParaRPr lang="nl-NL" alt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79341" y="3318663"/>
            <a:ext cx="2286000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0" tIns="45706" rIns="91410" bIns="45706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>
                <a:solidFill>
                  <a:srgbClr val="FFFF00"/>
                </a:solidFill>
              </a:rPr>
              <a:t>   </a:t>
            </a:r>
            <a:endParaRPr lang="nl-NL" sz="2400">
              <a:solidFill>
                <a:srgbClr val="FFFF00"/>
              </a:solidFill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76850" y="1843883"/>
            <a:ext cx="1600200" cy="3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800" b="1" dirty="0" smtClean="0">
                <a:latin typeface="+mn-lt"/>
              </a:rPr>
              <a:t>Stage</a:t>
            </a:r>
            <a:endParaRPr lang="nl-NL" altLang="en-US" sz="1800" b="1" dirty="0">
              <a:latin typeface="+mn-lt"/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0" y="3962401"/>
            <a:ext cx="1905000" cy="92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800" b="1" dirty="0" err="1">
                <a:latin typeface="+mn-lt"/>
              </a:rPr>
              <a:t>Behavioral</a:t>
            </a:r>
            <a:r>
              <a:rPr lang="nl-NL" altLang="en-US" sz="1800" b="1" dirty="0">
                <a:latin typeface="+mn-lt"/>
              </a:rPr>
              <a:t> change </a:t>
            </a:r>
            <a:r>
              <a:rPr lang="nl-NL" altLang="en-US" sz="1800" b="1" dirty="0" err="1" smtClean="0">
                <a:latin typeface="+mn-lt"/>
              </a:rPr>
              <a:t>mechanisms</a:t>
            </a:r>
            <a:endParaRPr lang="nl-NL" altLang="en-US" sz="1600" b="1" dirty="0">
              <a:latin typeface="+mn-lt"/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0" y="5105401"/>
            <a:ext cx="1905000" cy="59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600" b="1" dirty="0" err="1">
                <a:latin typeface="+mn-lt"/>
              </a:rPr>
              <a:t>Theoretical</a:t>
            </a:r>
            <a:r>
              <a:rPr lang="nl-NL" altLang="en-US" sz="1600" b="1" dirty="0">
                <a:latin typeface="+mn-lt"/>
              </a:rPr>
              <a:t> </a:t>
            </a:r>
            <a:r>
              <a:rPr lang="nl-NL" altLang="en-US" sz="1600" b="1" dirty="0" err="1">
                <a:latin typeface="+mn-lt"/>
              </a:rPr>
              <a:t>concepts</a:t>
            </a:r>
            <a:endParaRPr lang="nl-NL" altLang="en-US" sz="1200" dirty="0">
              <a:latin typeface="+mn-lt"/>
            </a:endParaRP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-858" y="3050381"/>
            <a:ext cx="1752600" cy="54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nl-NL" altLang="en-US" sz="1800" b="1" dirty="0" err="1">
                <a:latin typeface="+mn-lt"/>
              </a:rPr>
              <a:t>Campaign</a:t>
            </a:r>
            <a:r>
              <a:rPr lang="nl-NL" altLang="en-US" sz="1800" b="1" dirty="0">
                <a:latin typeface="+mn-lt"/>
              </a:rPr>
              <a:t> </a:t>
            </a:r>
            <a:r>
              <a:rPr lang="nl-NL" altLang="en-US" sz="1800" b="1" dirty="0" err="1">
                <a:latin typeface="+mn-lt"/>
              </a:rPr>
              <a:t>activities</a:t>
            </a:r>
            <a:endParaRPr lang="nl-NL" altLang="en-US" sz="1600" dirty="0">
              <a:latin typeface="+mn-lt"/>
            </a:endParaRP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1849582" y="1759529"/>
            <a:ext cx="158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2000" b="1" dirty="0">
                <a:solidFill>
                  <a:srgbClr val="000000"/>
                </a:solidFill>
                <a:latin typeface="+mn-lt"/>
              </a:rPr>
              <a:t>Recruitment</a:t>
            </a:r>
            <a:endParaRPr lang="nl-NL" altLang="en-US" dirty="0" smtClean="0">
              <a:solidFill>
                <a:srgbClr val="F8F8F8"/>
              </a:solidFill>
              <a:latin typeface="+mn-lt"/>
            </a:endParaRP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1763688" y="4073384"/>
            <a:ext cx="1676400" cy="59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600" b="1" dirty="0" err="1">
                <a:solidFill>
                  <a:srgbClr val="000000"/>
                </a:solidFill>
                <a:latin typeface="+mn-lt"/>
              </a:rPr>
              <a:t>Motivational</a:t>
            </a:r>
            <a:r>
              <a:rPr lang="nl-NL" altLang="en-US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nl-NL" altLang="en-US" sz="1600" b="1" dirty="0" err="1">
                <a:solidFill>
                  <a:srgbClr val="000000"/>
                </a:solidFill>
                <a:latin typeface="+mn-lt"/>
              </a:rPr>
              <a:t>climate</a:t>
            </a:r>
            <a:endParaRPr lang="nl-NL" altLang="en-US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3733800" y="1737076"/>
            <a:ext cx="125730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2000" b="1" dirty="0">
                <a:latin typeface="+mn-lt"/>
              </a:rPr>
              <a:t>Adoption</a:t>
            </a:r>
            <a:endParaRPr lang="nl-NL" altLang="en-US" b="1" dirty="0" smtClean="0">
              <a:latin typeface="+mn-lt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524500" y="1571625"/>
            <a:ext cx="1676400" cy="4853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10" tIns="45706" rIns="91410" bIns="45706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364288" y="1600200"/>
            <a:ext cx="1600200" cy="4853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10" tIns="45706" rIns="91410" bIns="45706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644480" y="1704457"/>
            <a:ext cx="144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2000" b="1" dirty="0" err="1">
                <a:latin typeface="+mn-lt"/>
              </a:rPr>
              <a:t>Behavioral</a:t>
            </a:r>
            <a:r>
              <a:rPr lang="nl-NL" altLang="en-US" sz="2000" b="1" dirty="0">
                <a:latin typeface="+mn-lt"/>
              </a:rPr>
              <a:t> change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7300664" y="1676403"/>
            <a:ext cx="144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2000" b="1" dirty="0">
                <a:latin typeface="+mn-lt"/>
              </a:rPr>
              <a:t>Active </a:t>
            </a:r>
            <a:r>
              <a:rPr lang="nl-NL" altLang="en-US" sz="2000" b="1" dirty="0" err="1">
                <a:latin typeface="+mn-lt"/>
              </a:rPr>
              <a:t>Ageing</a:t>
            </a:r>
            <a:endParaRPr lang="nl-NL" altLang="en-US" sz="2000" b="1" dirty="0">
              <a:latin typeface="+mn-lt"/>
            </a:endParaRPr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3486150" y="4145684"/>
            <a:ext cx="1752600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600" b="1" dirty="0" err="1">
                <a:latin typeface="+mn-lt"/>
              </a:rPr>
              <a:t>Enjoyment</a:t>
            </a:r>
            <a:endParaRPr lang="nl-NL" altLang="en-US" sz="1600" b="1" dirty="0">
              <a:latin typeface="+mn-lt"/>
            </a:endParaRPr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5500464" y="4014937"/>
            <a:ext cx="1676400" cy="84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600" b="1" dirty="0" err="1">
                <a:latin typeface="+mn-lt"/>
              </a:rPr>
              <a:t>Enhancing</a:t>
            </a:r>
            <a:r>
              <a:rPr lang="nl-NL" altLang="en-US" sz="1600" b="1" dirty="0">
                <a:latin typeface="+mn-lt"/>
              </a:rPr>
              <a:t> fitness, skills &amp; </a:t>
            </a:r>
            <a:r>
              <a:rPr lang="nl-NL" altLang="en-US" sz="1600" b="1" dirty="0" err="1">
                <a:latin typeface="+mn-lt"/>
              </a:rPr>
              <a:t>connectedness</a:t>
            </a:r>
            <a:endParaRPr lang="nl-NL" altLang="en-US" sz="1600" b="1" dirty="0">
              <a:latin typeface="+mn-lt"/>
            </a:endParaRPr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7430616" y="4014937"/>
            <a:ext cx="1447800" cy="84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600" b="1" dirty="0" err="1">
                <a:latin typeface="+mn-lt"/>
              </a:rPr>
              <a:t>Adherence</a:t>
            </a:r>
            <a:r>
              <a:rPr lang="nl-NL" altLang="en-US" sz="1600" b="1" dirty="0">
                <a:latin typeface="+mn-lt"/>
              </a:rPr>
              <a:t>  </a:t>
            </a:r>
            <a:r>
              <a:rPr lang="nl-NL" altLang="en-US" sz="1600" b="1" dirty="0" err="1">
                <a:latin typeface="+mn-lt"/>
              </a:rPr>
              <a:t>and</a:t>
            </a:r>
            <a:r>
              <a:rPr lang="nl-NL" altLang="en-US" sz="1600" b="1" dirty="0">
                <a:latin typeface="+mn-lt"/>
              </a:rPr>
              <a:t> </a:t>
            </a:r>
            <a:r>
              <a:rPr lang="nl-NL" altLang="en-US" sz="1600" b="1" dirty="0" err="1">
                <a:latin typeface="+mn-lt"/>
              </a:rPr>
              <a:t>Social</a:t>
            </a:r>
            <a:r>
              <a:rPr lang="nl-NL" altLang="en-US" sz="1600" b="1" dirty="0">
                <a:latin typeface="+mn-lt"/>
              </a:rPr>
              <a:t> </a:t>
            </a:r>
            <a:r>
              <a:rPr lang="nl-NL" altLang="en-US" sz="1600" b="1" dirty="0" err="1">
                <a:latin typeface="+mn-lt"/>
              </a:rPr>
              <a:t>participation</a:t>
            </a:r>
            <a:endParaRPr lang="nl-NL" altLang="en-US" sz="1600" b="1" dirty="0">
              <a:latin typeface="+mn-lt"/>
            </a:endParaRP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7020272" y="3134305"/>
            <a:ext cx="1944216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600" b="1" dirty="0"/>
              <a:t>      </a:t>
            </a:r>
            <a:r>
              <a:rPr lang="nl-NL" altLang="en-US" sz="1600" b="1" dirty="0" err="1">
                <a:latin typeface="+mn-lt"/>
              </a:rPr>
              <a:t>Selfmanagement</a:t>
            </a:r>
            <a:r>
              <a:rPr lang="nl-NL" altLang="en-US" sz="1600" b="1" dirty="0">
                <a:latin typeface="+mn-lt"/>
              </a:rPr>
              <a:t>            training </a:t>
            </a:r>
            <a:endParaRPr lang="nl-NL" altLang="en-US" sz="1800" dirty="0">
              <a:latin typeface="+mn-lt"/>
            </a:endParaRP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1619672" y="5182997"/>
            <a:ext cx="1875882" cy="10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100" b="1" dirty="0">
                <a:solidFill>
                  <a:srgbClr val="000000"/>
                </a:solidFill>
              </a:rPr>
              <a:t>-</a:t>
            </a:r>
            <a:r>
              <a:rPr lang="nl-NL" altLang="en-US" sz="1100" b="1" dirty="0" err="1">
                <a:solidFill>
                  <a:srgbClr val="000000"/>
                </a:solidFill>
                <a:latin typeface="+mn-lt"/>
              </a:rPr>
              <a:t>Transtheroretical</a:t>
            </a:r>
            <a:r>
              <a:rPr lang="nl-NL" altLang="en-US" sz="1100" b="1" dirty="0">
                <a:solidFill>
                  <a:srgbClr val="000000"/>
                </a:solidFill>
                <a:latin typeface="+mn-lt"/>
              </a:rPr>
              <a:t> Model                        </a:t>
            </a:r>
            <a:r>
              <a:rPr lang="nl-NL" altLang="en-US" sz="1200" b="1" dirty="0" smtClean="0">
                <a:solidFill>
                  <a:srgbClr val="000000"/>
                </a:solidFill>
                <a:latin typeface="+mn-lt"/>
              </a:rPr>
              <a:t>- </a:t>
            </a:r>
            <a:r>
              <a:rPr lang="nl-NL" altLang="en-US" sz="1100" b="1" dirty="0" err="1" smtClean="0">
                <a:solidFill>
                  <a:srgbClr val="000000"/>
                </a:solidFill>
                <a:latin typeface="+mn-lt"/>
              </a:rPr>
              <a:t>Self-Determination</a:t>
            </a:r>
            <a:r>
              <a:rPr lang="nl-NL" altLang="en-US" sz="11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nl-NL" altLang="en-US" sz="1100" b="1" dirty="0" err="1" smtClean="0">
                <a:solidFill>
                  <a:srgbClr val="000000"/>
                </a:solidFill>
                <a:latin typeface="+mn-lt"/>
              </a:rPr>
              <a:t>Theory</a:t>
            </a:r>
            <a:r>
              <a:rPr lang="nl-NL" altLang="en-US" sz="1400" b="1" dirty="0" smtClean="0">
                <a:solidFill>
                  <a:srgbClr val="000000"/>
                </a:solidFill>
                <a:latin typeface="+mn-lt"/>
              </a:rPr>
              <a:t>                       </a:t>
            </a:r>
            <a:r>
              <a:rPr lang="nl-NL" altLang="en-US" sz="1200" b="1" dirty="0" smtClean="0">
                <a:solidFill>
                  <a:srgbClr val="000000"/>
                </a:solidFill>
                <a:latin typeface="+mn-lt"/>
              </a:rPr>
              <a:t>-</a:t>
            </a:r>
            <a:r>
              <a:rPr lang="nl-NL" altLang="en-US" sz="11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nl-NL" altLang="en-US" sz="1100" b="1" dirty="0" err="1">
                <a:solidFill>
                  <a:srgbClr val="000000"/>
                </a:solidFill>
                <a:latin typeface="+mn-lt"/>
              </a:rPr>
              <a:t>N</a:t>
            </a:r>
            <a:r>
              <a:rPr lang="nl-NL" altLang="en-US" sz="1100" b="1" dirty="0" err="1" smtClean="0">
                <a:solidFill>
                  <a:srgbClr val="000000"/>
                </a:solidFill>
                <a:latin typeface="+mn-lt"/>
              </a:rPr>
              <a:t>udge</a:t>
            </a:r>
            <a:r>
              <a:rPr lang="nl-NL" altLang="en-US" sz="11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nl-NL" altLang="en-US" sz="1100" b="1" dirty="0" err="1" smtClean="0">
                <a:solidFill>
                  <a:srgbClr val="000000"/>
                </a:solidFill>
                <a:latin typeface="+mn-lt"/>
              </a:rPr>
              <a:t>Theory</a:t>
            </a:r>
            <a:r>
              <a:rPr lang="nl-NL" altLang="en-US" sz="1100" b="1" dirty="0" smtClean="0">
                <a:solidFill>
                  <a:srgbClr val="000000"/>
                </a:solidFill>
                <a:latin typeface="+mn-lt"/>
              </a:rPr>
              <a:t>                              </a:t>
            </a:r>
            <a:r>
              <a:rPr lang="nl-NL" altLang="en-US" sz="1100" b="1" dirty="0">
                <a:solidFill>
                  <a:srgbClr val="000000"/>
                </a:solidFill>
                <a:latin typeface="+mn-lt"/>
              </a:rPr>
              <a:t>-</a:t>
            </a:r>
            <a:r>
              <a:rPr lang="nl-NL" altLang="en-US" sz="1100" b="1" dirty="0" smtClean="0">
                <a:solidFill>
                  <a:srgbClr val="000000"/>
                </a:solidFill>
                <a:latin typeface="+mn-lt"/>
              </a:rPr>
              <a:t> Active living concept	</a:t>
            </a:r>
            <a:endParaRPr lang="nl-NL" altLang="en-US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1992288" y="2540578"/>
            <a:ext cx="1219200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600" dirty="0">
                <a:solidFill>
                  <a:srgbClr val="000000"/>
                </a:solidFill>
                <a:latin typeface="+mn-lt"/>
              </a:rPr>
              <a:t>(2 </a:t>
            </a:r>
            <a:r>
              <a:rPr lang="nl-NL" altLang="en-US" sz="1600" dirty="0" err="1">
                <a:solidFill>
                  <a:srgbClr val="000000"/>
                </a:solidFill>
                <a:latin typeface="+mn-lt"/>
              </a:rPr>
              <a:t>months</a:t>
            </a:r>
            <a:r>
              <a:rPr lang="nl-NL" altLang="en-US" sz="1600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10262" name="Text Box 23"/>
          <p:cNvSpPr txBox="1">
            <a:spLocks noChangeArrowheads="1"/>
          </p:cNvSpPr>
          <p:nvPr/>
        </p:nvSpPr>
        <p:spPr bwMode="auto">
          <a:xfrm>
            <a:off x="3771900" y="2513734"/>
            <a:ext cx="1219200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600" dirty="0" smtClean="0">
                <a:latin typeface="+mn-lt"/>
              </a:rPr>
              <a:t>(4 </a:t>
            </a:r>
            <a:r>
              <a:rPr lang="nl-NL" altLang="en-US" sz="1600" dirty="0" err="1">
                <a:latin typeface="+mn-lt"/>
              </a:rPr>
              <a:t>months</a:t>
            </a:r>
            <a:r>
              <a:rPr lang="nl-NL" altLang="en-US" sz="1600" dirty="0">
                <a:latin typeface="+mn-lt"/>
              </a:rPr>
              <a:t>)</a:t>
            </a:r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5562600" y="3054707"/>
            <a:ext cx="1600200" cy="59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600" b="1" dirty="0">
                <a:latin typeface="+mn-lt"/>
              </a:rPr>
              <a:t>Group </a:t>
            </a:r>
            <a:r>
              <a:rPr lang="nl-NL" altLang="en-US" sz="1600" b="1" dirty="0" err="1">
                <a:latin typeface="+mn-lt"/>
              </a:rPr>
              <a:t>tailored</a:t>
            </a:r>
            <a:r>
              <a:rPr lang="nl-NL" altLang="en-US" sz="1600" b="1" dirty="0">
                <a:latin typeface="+mn-lt"/>
              </a:rPr>
              <a:t> </a:t>
            </a:r>
            <a:r>
              <a:rPr lang="nl-NL" altLang="en-US" sz="1600" b="1" dirty="0" err="1">
                <a:latin typeface="+mn-lt"/>
              </a:rPr>
              <a:t>exercise</a:t>
            </a:r>
            <a:r>
              <a:rPr lang="nl-NL" altLang="en-US" sz="1600" b="1" dirty="0">
                <a:latin typeface="+mn-lt"/>
              </a:rPr>
              <a:t> class</a:t>
            </a:r>
            <a:endParaRPr lang="nl-NL" altLang="en-US" sz="2000" dirty="0">
              <a:latin typeface="+mn-lt"/>
            </a:endParaRPr>
          </a:p>
        </p:txBody>
      </p:sp>
      <p:sp>
        <p:nvSpPr>
          <p:cNvPr id="10265" name="Text Box 26"/>
          <p:cNvSpPr txBox="1">
            <a:spLocks noChangeArrowheads="1"/>
          </p:cNvSpPr>
          <p:nvPr/>
        </p:nvSpPr>
        <p:spPr bwMode="auto">
          <a:xfrm>
            <a:off x="5729064" y="2530475"/>
            <a:ext cx="1219200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600" dirty="0">
                <a:latin typeface="+mn-lt"/>
              </a:rPr>
              <a:t>(12 </a:t>
            </a:r>
            <a:r>
              <a:rPr lang="nl-NL" altLang="en-US" sz="1600" dirty="0" err="1">
                <a:latin typeface="+mn-lt"/>
              </a:rPr>
              <a:t>months</a:t>
            </a:r>
            <a:r>
              <a:rPr lang="nl-NL" altLang="en-US" sz="1600" dirty="0">
                <a:latin typeface="+mn-lt"/>
              </a:rPr>
              <a:t>)</a:t>
            </a:r>
          </a:p>
        </p:txBody>
      </p:sp>
      <p:sp>
        <p:nvSpPr>
          <p:cNvPr id="10266" name="Text Box 27"/>
          <p:cNvSpPr txBox="1">
            <a:spLocks noChangeArrowheads="1"/>
          </p:cNvSpPr>
          <p:nvPr/>
        </p:nvSpPr>
        <p:spPr bwMode="auto">
          <a:xfrm>
            <a:off x="7457256" y="2537693"/>
            <a:ext cx="1219200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600" dirty="0">
                <a:latin typeface="+mn-lt"/>
              </a:rPr>
              <a:t>(12 </a:t>
            </a:r>
            <a:r>
              <a:rPr lang="nl-NL" altLang="en-US" sz="1600" dirty="0" err="1">
                <a:latin typeface="+mn-lt"/>
              </a:rPr>
              <a:t>months</a:t>
            </a:r>
            <a:r>
              <a:rPr lang="nl-NL" altLang="en-US" sz="1600" dirty="0">
                <a:latin typeface="+mn-lt"/>
              </a:rPr>
              <a:t>)</a:t>
            </a:r>
          </a:p>
        </p:txBody>
      </p:sp>
      <p:sp>
        <p:nvSpPr>
          <p:cNvPr id="10267" name="Text Box 28"/>
          <p:cNvSpPr txBox="1">
            <a:spLocks noChangeArrowheads="1"/>
          </p:cNvSpPr>
          <p:nvPr/>
        </p:nvSpPr>
        <p:spPr bwMode="auto">
          <a:xfrm>
            <a:off x="5493804" y="5180240"/>
            <a:ext cx="1886508" cy="92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100" b="1" dirty="0" smtClean="0">
                <a:latin typeface="+mn-lt"/>
              </a:rPr>
              <a:t>-Schema </a:t>
            </a:r>
            <a:r>
              <a:rPr lang="nl-NL" altLang="en-US" sz="1100" b="1" dirty="0" err="1" smtClean="0">
                <a:latin typeface="+mn-lt"/>
              </a:rPr>
              <a:t>theory</a:t>
            </a:r>
            <a:r>
              <a:rPr lang="nl-NL" altLang="en-US" sz="1100" b="1" dirty="0">
                <a:latin typeface="+mn-lt"/>
              </a:rPr>
              <a:t> </a:t>
            </a:r>
            <a:r>
              <a:rPr lang="nl-NL" altLang="en-US" sz="1100" b="1" dirty="0" smtClean="0">
                <a:latin typeface="+mn-lt"/>
              </a:rPr>
              <a:t>                       </a:t>
            </a:r>
            <a:r>
              <a:rPr lang="nl-NL" altLang="en-US" sz="1000" b="1" dirty="0" smtClean="0">
                <a:solidFill>
                  <a:srgbClr val="000000"/>
                </a:solidFill>
                <a:latin typeface="+mn-lt"/>
              </a:rPr>
              <a:t>-</a:t>
            </a:r>
            <a:r>
              <a:rPr lang="nl-NL" altLang="en-US" sz="1100" b="1" dirty="0" smtClean="0">
                <a:solidFill>
                  <a:srgbClr val="000000"/>
                </a:solidFill>
                <a:latin typeface="+mn-lt"/>
              </a:rPr>
              <a:t>Health </a:t>
            </a:r>
            <a:r>
              <a:rPr lang="nl-NL" altLang="en-US" sz="1100" b="1" dirty="0" err="1">
                <a:solidFill>
                  <a:srgbClr val="000000"/>
                </a:solidFill>
                <a:latin typeface="+mn-lt"/>
              </a:rPr>
              <a:t>Literacy</a:t>
            </a:r>
            <a:r>
              <a:rPr lang="nl-NL" altLang="en-US" sz="11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nl-NL" altLang="en-US" sz="1100" b="1" dirty="0" err="1">
                <a:solidFill>
                  <a:srgbClr val="000000"/>
                </a:solidFill>
                <a:latin typeface="+mn-lt"/>
              </a:rPr>
              <a:t>framework</a:t>
            </a:r>
            <a:r>
              <a:rPr lang="nl-NL" altLang="en-US" sz="1100" b="1" dirty="0">
                <a:solidFill>
                  <a:srgbClr val="000000"/>
                </a:solidFill>
                <a:latin typeface="+mn-lt"/>
              </a:rPr>
              <a:t>      </a:t>
            </a:r>
            <a:r>
              <a:rPr lang="nl-NL" altLang="en-US" sz="1100" b="1" dirty="0" smtClean="0">
                <a:solidFill>
                  <a:srgbClr val="000000"/>
                </a:solidFill>
                <a:latin typeface="+mn-lt"/>
              </a:rPr>
              <a:t>-</a:t>
            </a:r>
            <a:r>
              <a:rPr lang="nl-NL" altLang="en-US" sz="1100" b="1" dirty="0" smtClean="0">
                <a:latin typeface="+mn-lt"/>
              </a:rPr>
              <a:t>Relapse Prevention </a:t>
            </a:r>
            <a:r>
              <a:rPr lang="nl-NL" altLang="en-US" sz="1100" b="1" dirty="0" err="1" smtClean="0">
                <a:latin typeface="+mn-lt"/>
              </a:rPr>
              <a:t>Theory</a:t>
            </a:r>
            <a:endParaRPr lang="nl-NL" altLang="en-US" sz="1100" b="1" dirty="0">
              <a:latin typeface="+mn-lt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nl-NL" altLang="en-US" sz="1400" b="1" dirty="0"/>
          </a:p>
        </p:txBody>
      </p:sp>
      <p:sp>
        <p:nvSpPr>
          <p:cNvPr id="10268" name="Text Box 29"/>
          <p:cNvSpPr txBox="1">
            <a:spLocks noChangeArrowheads="1"/>
          </p:cNvSpPr>
          <p:nvPr/>
        </p:nvSpPr>
        <p:spPr bwMode="auto">
          <a:xfrm>
            <a:off x="1691680" y="3048002"/>
            <a:ext cx="1752600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600" b="1" dirty="0">
                <a:solidFill>
                  <a:srgbClr val="000000"/>
                </a:solidFill>
                <a:latin typeface="+mn-lt"/>
              </a:rPr>
              <a:t>Home </a:t>
            </a:r>
            <a:r>
              <a:rPr lang="nl-NL" altLang="en-US" sz="1600" b="1" dirty="0" err="1">
                <a:solidFill>
                  <a:srgbClr val="000000"/>
                </a:solidFill>
                <a:latin typeface="+mn-lt"/>
              </a:rPr>
              <a:t>visits</a:t>
            </a:r>
            <a:endParaRPr lang="nl-NL" altLang="en-US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69" name="Text Box 30"/>
          <p:cNvSpPr txBox="1">
            <a:spLocks noChangeArrowheads="1"/>
          </p:cNvSpPr>
          <p:nvPr/>
        </p:nvSpPr>
        <p:spPr bwMode="auto">
          <a:xfrm>
            <a:off x="3483868" y="3042231"/>
            <a:ext cx="2024236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600" b="1" dirty="0" err="1">
                <a:latin typeface="+mn-lt"/>
              </a:rPr>
              <a:t>Exercise</a:t>
            </a:r>
            <a:r>
              <a:rPr lang="nl-NL" altLang="en-US" sz="1600" b="1" dirty="0">
                <a:latin typeface="+mn-lt"/>
              </a:rPr>
              <a:t>  </a:t>
            </a:r>
            <a:r>
              <a:rPr lang="nl-NL" altLang="en-US" sz="1600" b="1" dirty="0" err="1">
                <a:latin typeface="+mn-lt"/>
              </a:rPr>
              <a:t>introduction</a:t>
            </a:r>
            <a:r>
              <a:rPr lang="nl-NL" altLang="en-US" sz="1600" b="1" dirty="0">
                <a:latin typeface="+mn-lt"/>
              </a:rPr>
              <a:t> program</a:t>
            </a:r>
            <a:endParaRPr lang="nl-NL" altLang="en-US" sz="1600" dirty="0">
              <a:latin typeface="+mn-lt"/>
            </a:endParaRPr>
          </a:p>
        </p:txBody>
      </p:sp>
      <p:sp>
        <p:nvSpPr>
          <p:cNvPr id="10271" name="Rectangle 32"/>
          <p:cNvSpPr>
            <a:spLocks noChangeArrowheads="1"/>
          </p:cNvSpPr>
          <p:nvPr/>
        </p:nvSpPr>
        <p:spPr bwMode="auto">
          <a:xfrm>
            <a:off x="1905000" y="228600"/>
            <a:ext cx="5981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2800" dirty="0"/>
              <a:t>    </a:t>
            </a:r>
            <a:r>
              <a:rPr lang="nl-NL" altLang="en-US" sz="4000" dirty="0"/>
              <a:t>GALM </a:t>
            </a:r>
            <a:r>
              <a:rPr lang="nl-NL" altLang="en-US" sz="4000" dirty="0" err="1"/>
              <a:t>conceptual</a:t>
            </a:r>
            <a:r>
              <a:rPr lang="nl-NL" altLang="en-US" sz="4000" dirty="0"/>
              <a:t> model </a:t>
            </a:r>
            <a:endParaRPr lang="nl-NL" altLang="en-US" sz="3600" dirty="0"/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1294543" y="2060848"/>
            <a:ext cx="3238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7380312" y="5182997"/>
            <a:ext cx="1498104" cy="600136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nl-NL" sz="1100" dirty="0" smtClean="0"/>
              <a:t>- </a:t>
            </a:r>
            <a:r>
              <a:rPr lang="nl-NL" sz="1100" b="1" dirty="0" smtClean="0"/>
              <a:t>Goalsetting </a:t>
            </a:r>
            <a:r>
              <a:rPr lang="nl-NL" sz="1100" b="1" dirty="0" err="1" smtClean="0"/>
              <a:t>Theory</a:t>
            </a:r>
            <a:r>
              <a:rPr lang="nl-NL" sz="1100" b="1" dirty="0" smtClean="0"/>
              <a:t>    </a:t>
            </a:r>
            <a:r>
              <a:rPr lang="nl-NL" sz="1100" b="1" dirty="0"/>
              <a:t>-</a:t>
            </a:r>
            <a:r>
              <a:rPr lang="nl-NL" sz="1100" b="1" dirty="0" smtClean="0"/>
              <a:t> </a:t>
            </a:r>
            <a:r>
              <a:rPr lang="nl-NL" sz="1100" b="1" dirty="0" err="1" smtClean="0"/>
              <a:t>Social</a:t>
            </a:r>
            <a:r>
              <a:rPr lang="nl-NL" sz="1100" b="1" dirty="0" smtClean="0"/>
              <a:t> </a:t>
            </a:r>
            <a:r>
              <a:rPr lang="nl-NL" sz="1100" b="1" dirty="0" err="1" smtClean="0"/>
              <a:t>connected</a:t>
            </a:r>
            <a:r>
              <a:rPr lang="nl-NL" sz="1100" b="1" dirty="0" smtClean="0"/>
              <a:t>-        </a:t>
            </a:r>
          </a:p>
          <a:p>
            <a:r>
              <a:rPr lang="nl-NL" sz="1100" b="1" dirty="0" smtClean="0"/>
              <a:t>   </a:t>
            </a:r>
            <a:r>
              <a:rPr lang="nl-NL" sz="1100" b="1" dirty="0" err="1" smtClean="0"/>
              <a:t>ness</a:t>
            </a:r>
            <a:r>
              <a:rPr lang="nl-NL" sz="1100" b="1" dirty="0" smtClean="0"/>
              <a:t> </a:t>
            </a:r>
            <a:r>
              <a:rPr lang="nl-NL" sz="1100" b="1" dirty="0" err="1" smtClean="0"/>
              <a:t>theory</a:t>
            </a:r>
            <a:r>
              <a:rPr lang="nl-NL" sz="1100" b="1" dirty="0" smtClean="0"/>
              <a:t> </a:t>
            </a:r>
            <a:endParaRPr lang="en-GB" sz="1100" b="1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2" y="240759"/>
            <a:ext cx="12684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360026" y="122935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1</a:t>
            </a:r>
            <a:endParaRPr lang="en-GB" sz="2400" dirty="0"/>
          </a:p>
        </p:txBody>
      </p:sp>
      <p:sp>
        <p:nvSpPr>
          <p:cNvPr id="35" name="Tekstvak 34"/>
          <p:cNvSpPr txBox="1"/>
          <p:nvPr/>
        </p:nvSpPr>
        <p:spPr>
          <a:xfrm>
            <a:off x="4251547" y="123914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2</a:t>
            </a:r>
            <a:endParaRPr lang="en-GB" sz="2400" dirty="0"/>
          </a:p>
        </p:txBody>
      </p:sp>
      <p:sp>
        <p:nvSpPr>
          <p:cNvPr id="36" name="Tekstvak 35"/>
          <p:cNvSpPr txBox="1"/>
          <p:nvPr/>
        </p:nvSpPr>
        <p:spPr>
          <a:xfrm>
            <a:off x="6156176" y="119675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3</a:t>
            </a:r>
            <a:endParaRPr lang="en-GB" sz="2400" dirty="0"/>
          </a:p>
        </p:txBody>
      </p:sp>
      <p:sp>
        <p:nvSpPr>
          <p:cNvPr id="37" name="Tekstvak 36"/>
          <p:cNvSpPr txBox="1"/>
          <p:nvPr/>
        </p:nvSpPr>
        <p:spPr>
          <a:xfrm>
            <a:off x="7830480" y="119675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4</a:t>
            </a:r>
            <a:endParaRPr lang="en-GB" sz="2400" dirty="0"/>
          </a:p>
        </p:txBody>
      </p:sp>
      <p:sp>
        <p:nvSpPr>
          <p:cNvPr id="3" name="Tekstvak 2"/>
          <p:cNvSpPr txBox="1"/>
          <p:nvPr/>
        </p:nvSpPr>
        <p:spPr>
          <a:xfrm>
            <a:off x="3275856" y="5182997"/>
            <a:ext cx="104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+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5257169" y="5157192"/>
            <a:ext cx="104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+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7092280" y="5159899"/>
            <a:ext cx="104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+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90" y="6458099"/>
            <a:ext cx="615951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07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85" grpId="0" animBg="1" autoUpdateAnimBg="0"/>
      <p:bldP spid="30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hthoek 67"/>
          <p:cNvSpPr/>
          <p:nvPr/>
        </p:nvSpPr>
        <p:spPr>
          <a:xfrm>
            <a:off x="7041751" y="2240867"/>
            <a:ext cx="2054696" cy="3708412"/>
          </a:xfrm>
          <a:prstGeom prst="rect">
            <a:avLst/>
          </a:prstGeom>
          <a:ln w="63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hthoek 19"/>
          <p:cNvSpPr/>
          <p:nvPr/>
        </p:nvSpPr>
        <p:spPr>
          <a:xfrm>
            <a:off x="3386057" y="2240867"/>
            <a:ext cx="3612208" cy="3708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hoek 14"/>
          <p:cNvSpPr/>
          <p:nvPr/>
        </p:nvSpPr>
        <p:spPr>
          <a:xfrm>
            <a:off x="57672" y="2240868"/>
            <a:ext cx="3190514" cy="3708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717656" y="2951968"/>
            <a:ext cx="1224136" cy="43204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 err="1" smtClean="0">
                <a:solidFill>
                  <a:prstClr val="black"/>
                </a:solidFill>
              </a:rPr>
              <a:t>motivation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20652" y="4734028"/>
            <a:ext cx="1224136" cy="43204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prstClr val="black"/>
                </a:solidFill>
              </a:rPr>
              <a:t>PA status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696306" y="3238500"/>
            <a:ext cx="1458627" cy="3035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err="1" smtClean="0">
                <a:solidFill>
                  <a:prstClr val="black"/>
                </a:solidFill>
              </a:rPr>
              <a:t>Fysical</a:t>
            </a:r>
            <a:r>
              <a:rPr lang="nl-NL" sz="1400" dirty="0" smtClean="0">
                <a:solidFill>
                  <a:prstClr val="black"/>
                </a:solidFill>
              </a:rPr>
              <a:t> fitness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728056" y="3808766"/>
            <a:ext cx="1463633" cy="334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 smtClean="0">
                <a:solidFill>
                  <a:prstClr val="black"/>
                </a:solidFill>
              </a:rPr>
              <a:t>enjoyment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696306" y="4499184"/>
            <a:ext cx="1480713" cy="3004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prstClr val="black"/>
                </a:solidFill>
              </a:rPr>
              <a:t>compliance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646598" y="2560737"/>
            <a:ext cx="1495562" cy="320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prstClr val="black"/>
                </a:solidFill>
              </a:rPr>
              <a:t>Health </a:t>
            </a:r>
            <a:r>
              <a:rPr lang="nl-NL" sz="1400" dirty="0" err="1" smtClean="0">
                <a:solidFill>
                  <a:prstClr val="black"/>
                </a:solidFill>
              </a:rPr>
              <a:t>education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1187624" y="4005064"/>
            <a:ext cx="232752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885764" y="3789040"/>
            <a:ext cx="1224136" cy="43204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prstClr val="black"/>
                </a:solidFill>
              </a:rPr>
              <a:t>nudging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5336094" y="3887514"/>
            <a:ext cx="1540162" cy="3166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prstClr val="black"/>
                </a:solidFill>
              </a:rPr>
              <a:t>engagement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7812361" y="4117564"/>
            <a:ext cx="1229282" cy="432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 smtClean="0">
                <a:solidFill>
                  <a:prstClr val="black"/>
                </a:solidFill>
              </a:rPr>
              <a:t>adherence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5364088" y="4490242"/>
            <a:ext cx="1540162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 smtClean="0">
                <a:solidFill>
                  <a:prstClr val="black"/>
                </a:solidFill>
              </a:rPr>
              <a:t>Social</a:t>
            </a:r>
            <a:r>
              <a:rPr lang="nl-NL" sz="1600" dirty="0" smtClean="0">
                <a:solidFill>
                  <a:prstClr val="black"/>
                </a:solidFill>
              </a:rPr>
              <a:t> </a:t>
            </a:r>
            <a:r>
              <a:rPr lang="nl-NL" sz="1600" dirty="0" err="1" smtClean="0">
                <a:solidFill>
                  <a:prstClr val="black"/>
                </a:solidFill>
              </a:rPr>
              <a:t>connectedness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717656" y="4046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 smtClean="0"/>
              <a:t>Theoretical</a:t>
            </a:r>
            <a:r>
              <a:rPr lang="nl-NL" sz="4000" dirty="0" smtClean="0"/>
              <a:t> </a:t>
            </a:r>
            <a:r>
              <a:rPr lang="nl-NL" sz="4000" dirty="0" err="1" smtClean="0"/>
              <a:t>framework</a:t>
            </a:r>
            <a:r>
              <a:rPr lang="nl-NL" sz="4000" dirty="0" smtClean="0"/>
              <a:t> GALM</a:t>
            </a:r>
            <a:endParaRPr lang="en-GB" sz="4000" dirty="0"/>
          </a:p>
        </p:txBody>
      </p:sp>
      <p:sp>
        <p:nvSpPr>
          <p:cNvPr id="6" name="Tekstvak 5"/>
          <p:cNvSpPr txBox="1"/>
          <p:nvPr/>
        </p:nvSpPr>
        <p:spPr>
          <a:xfrm>
            <a:off x="7752929" y="3886732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err="1" smtClean="0"/>
              <a:t>Self</a:t>
            </a:r>
            <a:r>
              <a:rPr lang="nl-NL" sz="900" dirty="0" smtClean="0"/>
              <a:t> </a:t>
            </a:r>
            <a:r>
              <a:rPr lang="nl-NL" sz="900" dirty="0" err="1" smtClean="0"/>
              <a:t>determination</a:t>
            </a:r>
            <a:r>
              <a:rPr lang="nl-NL" sz="900" dirty="0" smtClean="0"/>
              <a:t> </a:t>
            </a:r>
            <a:r>
              <a:rPr lang="nl-NL" sz="900" dirty="0" err="1" smtClean="0"/>
              <a:t>theory</a:t>
            </a:r>
            <a:endParaRPr lang="en-GB" sz="900" dirty="0"/>
          </a:p>
        </p:txBody>
      </p:sp>
      <p:sp>
        <p:nvSpPr>
          <p:cNvPr id="10" name="Tekstvak 9"/>
          <p:cNvSpPr txBox="1"/>
          <p:nvPr/>
        </p:nvSpPr>
        <p:spPr>
          <a:xfrm>
            <a:off x="1403648" y="4532053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en-US" sz="1000" dirty="0" err="1" smtClean="0">
                <a:solidFill>
                  <a:srgbClr val="000000"/>
                </a:solidFill>
              </a:rPr>
              <a:t>Transtheoretical</a:t>
            </a:r>
            <a:r>
              <a:rPr lang="nl-NL" altLang="en-US" sz="1000" dirty="0" smtClean="0">
                <a:solidFill>
                  <a:srgbClr val="000000"/>
                </a:solidFill>
              </a:rPr>
              <a:t> Model</a:t>
            </a:r>
            <a:endParaRPr lang="en-GB" sz="1400" dirty="0"/>
          </a:p>
        </p:txBody>
      </p:sp>
      <p:sp>
        <p:nvSpPr>
          <p:cNvPr id="22" name="Tekstvak 21"/>
          <p:cNvSpPr txBox="1"/>
          <p:nvPr/>
        </p:nvSpPr>
        <p:spPr>
          <a:xfrm>
            <a:off x="3515147" y="2352933"/>
            <a:ext cx="1820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     Health </a:t>
            </a:r>
            <a:r>
              <a:rPr lang="nl-NL" sz="1000" dirty="0" err="1"/>
              <a:t>L</a:t>
            </a:r>
            <a:r>
              <a:rPr lang="nl-NL" sz="1000" dirty="0" err="1" smtClean="0"/>
              <a:t>iteracy</a:t>
            </a:r>
            <a:r>
              <a:rPr lang="nl-NL" sz="1000" dirty="0" smtClean="0"/>
              <a:t> </a:t>
            </a:r>
            <a:r>
              <a:rPr lang="nl-NL" sz="1000" dirty="0" err="1" smtClean="0"/>
              <a:t>theory</a:t>
            </a:r>
            <a:endParaRPr lang="en-GB" sz="1000" dirty="0"/>
          </a:p>
        </p:txBody>
      </p:sp>
      <p:sp>
        <p:nvSpPr>
          <p:cNvPr id="23" name="Tekstvak 22"/>
          <p:cNvSpPr txBox="1"/>
          <p:nvPr/>
        </p:nvSpPr>
        <p:spPr>
          <a:xfrm>
            <a:off x="3635896" y="4321695"/>
            <a:ext cx="1722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ea typeface="Times New Roman"/>
                <a:cs typeface="Calibri"/>
              </a:rPr>
              <a:t>Relapse Prevention </a:t>
            </a:r>
            <a:r>
              <a:rPr lang="nl-NL" sz="900" dirty="0" smtClean="0">
                <a:ea typeface="Times New Roman"/>
                <a:cs typeface="Calibri"/>
              </a:rPr>
              <a:t>Model</a:t>
            </a:r>
            <a:endParaRPr lang="en-GB" sz="900" dirty="0"/>
          </a:p>
        </p:txBody>
      </p:sp>
      <p:sp>
        <p:nvSpPr>
          <p:cNvPr id="24" name="Rechthoek 23"/>
          <p:cNvSpPr/>
          <p:nvPr/>
        </p:nvSpPr>
        <p:spPr>
          <a:xfrm>
            <a:off x="3696306" y="5180391"/>
            <a:ext cx="1524008" cy="3533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 smtClean="0">
                <a:solidFill>
                  <a:prstClr val="black"/>
                </a:solidFill>
              </a:rPr>
              <a:t>Social</a:t>
            </a:r>
            <a:r>
              <a:rPr lang="nl-NL" sz="1600" dirty="0" smtClean="0">
                <a:solidFill>
                  <a:prstClr val="black"/>
                </a:solidFill>
              </a:rPr>
              <a:t> support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3715914" y="4975284"/>
            <a:ext cx="1720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 smtClean="0"/>
              <a:t>Social</a:t>
            </a:r>
            <a:r>
              <a:rPr lang="nl-NL" sz="1000" dirty="0" smtClean="0"/>
              <a:t> Cognitieve </a:t>
            </a:r>
            <a:r>
              <a:rPr lang="nl-NL" sz="1000" dirty="0" err="1" smtClean="0"/>
              <a:t>theory</a:t>
            </a:r>
            <a:endParaRPr lang="en-GB" sz="1000" dirty="0"/>
          </a:p>
        </p:txBody>
      </p:sp>
      <p:sp>
        <p:nvSpPr>
          <p:cNvPr id="26" name="Tekstvak 25"/>
          <p:cNvSpPr txBox="1"/>
          <p:nvPr/>
        </p:nvSpPr>
        <p:spPr>
          <a:xfrm>
            <a:off x="5336094" y="3285939"/>
            <a:ext cx="154016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 smtClean="0"/>
              <a:t>Self-efficacy</a:t>
            </a:r>
            <a:endParaRPr lang="en-GB" sz="1600" dirty="0"/>
          </a:p>
        </p:txBody>
      </p:sp>
      <p:sp>
        <p:nvSpPr>
          <p:cNvPr id="27" name="Rechthoek 26"/>
          <p:cNvSpPr/>
          <p:nvPr/>
        </p:nvSpPr>
        <p:spPr>
          <a:xfrm>
            <a:off x="119411" y="4734028"/>
            <a:ext cx="1224136" cy="46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Community </a:t>
            </a:r>
            <a:r>
              <a:rPr lang="nl-NL" sz="1600" dirty="0" err="1" smtClean="0"/>
              <a:t>based</a:t>
            </a:r>
            <a:endParaRPr lang="en-GB" sz="1600" dirty="0"/>
          </a:p>
        </p:txBody>
      </p:sp>
      <p:sp>
        <p:nvSpPr>
          <p:cNvPr id="28" name="Tekstvak 27"/>
          <p:cNvSpPr txBox="1"/>
          <p:nvPr/>
        </p:nvSpPr>
        <p:spPr>
          <a:xfrm>
            <a:off x="117551" y="4528205"/>
            <a:ext cx="1413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Active Living Model</a:t>
            </a:r>
            <a:endParaRPr lang="en-GB" sz="1000" dirty="0"/>
          </a:p>
        </p:txBody>
      </p:sp>
      <p:sp>
        <p:nvSpPr>
          <p:cNvPr id="29" name="Tekstvak 28"/>
          <p:cNvSpPr txBox="1"/>
          <p:nvPr/>
        </p:nvSpPr>
        <p:spPr>
          <a:xfrm>
            <a:off x="5372098" y="3071611"/>
            <a:ext cx="1720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 smtClean="0"/>
              <a:t>Social</a:t>
            </a:r>
            <a:r>
              <a:rPr lang="nl-NL" sz="1000" dirty="0" smtClean="0"/>
              <a:t> Cognitieve </a:t>
            </a:r>
            <a:r>
              <a:rPr lang="nl-NL" sz="1000" dirty="0" err="1" smtClean="0"/>
              <a:t>theory</a:t>
            </a:r>
            <a:endParaRPr lang="en-GB" sz="1000" dirty="0"/>
          </a:p>
        </p:txBody>
      </p:sp>
      <p:sp>
        <p:nvSpPr>
          <p:cNvPr id="30" name="Tekstvak 29"/>
          <p:cNvSpPr txBox="1"/>
          <p:nvPr/>
        </p:nvSpPr>
        <p:spPr>
          <a:xfrm>
            <a:off x="3563888" y="3050279"/>
            <a:ext cx="1808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Toronto Model; Play </a:t>
            </a:r>
            <a:r>
              <a:rPr lang="nl-NL" sz="1000" dirty="0" err="1" smtClean="0"/>
              <a:t>theory</a:t>
            </a:r>
            <a:endParaRPr lang="en-GB" sz="1000" dirty="0"/>
          </a:p>
        </p:txBody>
      </p:sp>
      <p:sp>
        <p:nvSpPr>
          <p:cNvPr id="31" name="Rechthoek 30"/>
          <p:cNvSpPr/>
          <p:nvPr/>
        </p:nvSpPr>
        <p:spPr>
          <a:xfrm>
            <a:off x="150987" y="2950673"/>
            <a:ext cx="1080120" cy="4654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Marketing mix</a:t>
            </a:r>
            <a:endParaRPr lang="en-GB" sz="1400" dirty="0"/>
          </a:p>
        </p:txBody>
      </p:sp>
      <p:sp>
        <p:nvSpPr>
          <p:cNvPr id="32" name="Tekstvak 31"/>
          <p:cNvSpPr txBox="1"/>
          <p:nvPr/>
        </p:nvSpPr>
        <p:spPr>
          <a:xfrm>
            <a:off x="57672" y="2721136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err="1" smtClean="0"/>
              <a:t>Social</a:t>
            </a:r>
            <a:r>
              <a:rPr lang="nl-NL" sz="900" dirty="0" smtClean="0"/>
              <a:t> Marketing </a:t>
            </a:r>
            <a:r>
              <a:rPr lang="nl-NL" sz="900" dirty="0" err="1" smtClean="0"/>
              <a:t>Theory</a:t>
            </a:r>
            <a:endParaRPr lang="en-GB" sz="900" dirty="0"/>
          </a:p>
        </p:txBody>
      </p:sp>
      <p:cxnSp>
        <p:nvCxnSpPr>
          <p:cNvPr id="36" name="Rechte verbindingslijn met pijl 35"/>
          <p:cNvCxnSpPr/>
          <p:nvPr/>
        </p:nvCxnSpPr>
        <p:spPr>
          <a:xfrm flipV="1">
            <a:off x="676654" y="4045830"/>
            <a:ext cx="209110" cy="609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>
            <a:stCxn id="31" idx="2"/>
            <a:endCxn id="5" idx="1"/>
          </p:cNvCxnSpPr>
          <p:nvPr/>
        </p:nvCxnSpPr>
        <p:spPr>
          <a:xfrm>
            <a:off x="691047" y="3416074"/>
            <a:ext cx="194717" cy="588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 flipV="1">
            <a:off x="1763688" y="4149080"/>
            <a:ext cx="0" cy="469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 flipV="1">
            <a:off x="1763688" y="3391566"/>
            <a:ext cx="0" cy="325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>
            <a:stCxn id="2" idx="3"/>
          </p:cNvCxnSpPr>
          <p:nvPr/>
        </p:nvCxnSpPr>
        <p:spPr>
          <a:xfrm>
            <a:off x="2941792" y="3167992"/>
            <a:ext cx="5733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3515147" y="2721136"/>
            <a:ext cx="0" cy="2635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/>
          <p:cNvCxnSpPr>
            <a:endCxn id="11" idx="1"/>
          </p:cNvCxnSpPr>
          <p:nvPr/>
        </p:nvCxnSpPr>
        <p:spPr>
          <a:xfrm>
            <a:off x="3515147" y="2721136"/>
            <a:ext cx="131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>
            <a:endCxn id="7" idx="1"/>
          </p:cNvCxnSpPr>
          <p:nvPr/>
        </p:nvCxnSpPr>
        <p:spPr>
          <a:xfrm>
            <a:off x="3515147" y="3390253"/>
            <a:ext cx="1811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>
            <a:endCxn id="8" idx="1"/>
          </p:cNvCxnSpPr>
          <p:nvPr/>
        </p:nvCxnSpPr>
        <p:spPr>
          <a:xfrm>
            <a:off x="3515147" y="3976043"/>
            <a:ext cx="2129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>
            <a:endCxn id="24" idx="1"/>
          </p:cNvCxnSpPr>
          <p:nvPr/>
        </p:nvCxnSpPr>
        <p:spPr>
          <a:xfrm>
            <a:off x="3515147" y="5357082"/>
            <a:ext cx="18115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>
            <a:endCxn id="9" idx="1"/>
          </p:cNvCxnSpPr>
          <p:nvPr/>
        </p:nvCxnSpPr>
        <p:spPr>
          <a:xfrm>
            <a:off x="3515147" y="4649402"/>
            <a:ext cx="1811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hthoek 66"/>
          <p:cNvSpPr/>
          <p:nvPr/>
        </p:nvSpPr>
        <p:spPr>
          <a:xfrm>
            <a:off x="7164288" y="3391566"/>
            <a:ext cx="1691680" cy="497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empowerment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70" name="Rechte verbindingslijn met pijl 69"/>
          <p:cNvCxnSpPr/>
          <p:nvPr/>
        </p:nvCxnSpPr>
        <p:spPr>
          <a:xfrm>
            <a:off x="4497327" y="4149080"/>
            <a:ext cx="0" cy="284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met pijl 75"/>
          <p:cNvCxnSpPr/>
          <p:nvPr/>
        </p:nvCxnSpPr>
        <p:spPr>
          <a:xfrm flipV="1">
            <a:off x="4388112" y="4805715"/>
            <a:ext cx="5521" cy="33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kstvak 82"/>
          <p:cNvSpPr txBox="1"/>
          <p:nvPr/>
        </p:nvSpPr>
        <p:spPr>
          <a:xfrm>
            <a:off x="5508104" y="3701231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/>
              <a:t>Schema </a:t>
            </a:r>
            <a:r>
              <a:rPr lang="nl-NL" sz="1050" dirty="0" err="1" smtClean="0"/>
              <a:t>theory</a:t>
            </a:r>
            <a:endParaRPr lang="en-GB" sz="1050" dirty="0"/>
          </a:p>
        </p:txBody>
      </p:sp>
      <p:sp>
        <p:nvSpPr>
          <p:cNvPr id="90" name="Tekstvak 89"/>
          <p:cNvSpPr txBox="1"/>
          <p:nvPr/>
        </p:nvSpPr>
        <p:spPr>
          <a:xfrm>
            <a:off x="1026121" y="3578120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 smtClean="0"/>
              <a:t>Nudge</a:t>
            </a:r>
            <a:r>
              <a:rPr lang="nl-NL" sz="1000" dirty="0" smtClean="0"/>
              <a:t> </a:t>
            </a:r>
            <a:r>
              <a:rPr lang="nl-NL" sz="1000" dirty="0" err="1" smtClean="0"/>
              <a:t>Theory</a:t>
            </a:r>
            <a:endParaRPr lang="en-GB" sz="1000" dirty="0"/>
          </a:p>
        </p:txBody>
      </p:sp>
      <p:sp>
        <p:nvSpPr>
          <p:cNvPr id="91" name="Tekstvak 90"/>
          <p:cNvSpPr txBox="1"/>
          <p:nvPr/>
        </p:nvSpPr>
        <p:spPr>
          <a:xfrm>
            <a:off x="3336056" y="1589442"/>
            <a:ext cx="300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Behavioral</a:t>
            </a:r>
            <a:r>
              <a:rPr lang="nl-NL" dirty="0" smtClean="0"/>
              <a:t> change</a:t>
            </a:r>
            <a:endParaRPr lang="en-GB" dirty="0"/>
          </a:p>
        </p:txBody>
      </p:sp>
      <p:sp>
        <p:nvSpPr>
          <p:cNvPr id="94" name="Rechthoek 93"/>
          <p:cNvSpPr/>
          <p:nvPr/>
        </p:nvSpPr>
        <p:spPr>
          <a:xfrm>
            <a:off x="399248" y="1589442"/>
            <a:ext cx="2655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Recruitment and adoption</a:t>
            </a:r>
            <a:endParaRPr lang="en-GB" dirty="0"/>
          </a:p>
        </p:txBody>
      </p:sp>
      <p:sp>
        <p:nvSpPr>
          <p:cNvPr id="95" name="Tekstvak 94"/>
          <p:cNvSpPr txBox="1"/>
          <p:nvPr/>
        </p:nvSpPr>
        <p:spPr>
          <a:xfrm>
            <a:off x="7185012" y="17008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Active </a:t>
            </a:r>
            <a:r>
              <a:rPr lang="nl-NL" dirty="0" err="1" smtClean="0"/>
              <a:t>Ageing</a:t>
            </a:r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1" y="479449"/>
            <a:ext cx="708086" cy="55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128" y="6309320"/>
            <a:ext cx="718020" cy="31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36096" y="429309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 smtClean="0"/>
              <a:t>Social</a:t>
            </a:r>
            <a:r>
              <a:rPr lang="nl-NL" sz="1000" dirty="0" smtClean="0"/>
              <a:t> </a:t>
            </a:r>
            <a:r>
              <a:rPr lang="nl-NL" sz="1000" dirty="0" err="1" smtClean="0"/>
              <a:t>Capacity</a:t>
            </a:r>
            <a:r>
              <a:rPr lang="nl-NL" sz="1000" dirty="0" smtClean="0"/>
              <a:t> </a:t>
            </a:r>
            <a:r>
              <a:rPr lang="nl-NL" sz="1000" dirty="0" err="1" smtClean="0"/>
              <a:t>Theory</a:t>
            </a:r>
            <a:endParaRPr lang="nl-NL" sz="1000" dirty="0"/>
          </a:p>
        </p:txBody>
      </p:sp>
      <p:sp>
        <p:nvSpPr>
          <p:cNvPr id="13" name="Rectangle 12"/>
          <p:cNvSpPr/>
          <p:nvPr/>
        </p:nvSpPr>
        <p:spPr>
          <a:xfrm>
            <a:off x="3613664" y="2685382"/>
            <a:ext cx="172243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>
              <a:solidFill>
                <a:srgbClr val="000000"/>
              </a:solidFill>
              <a:latin typeface="Times New Roman"/>
            </a:endParaRPr>
          </a:p>
          <a:p>
            <a:endParaRPr lang="nl-NL" sz="2800" dirty="0">
              <a:solidFill>
                <a:srgbClr val="000000"/>
              </a:solidFill>
              <a:latin typeface="Times New Roman"/>
            </a:endParaRPr>
          </a:p>
          <a:p>
            <a:r>
              <a:rPr lang="nl-NL" sz="1000" dirty="0" err="1" smtClean="0">
                <a:solidFill>
                  <a:srgbClr val="000000"/>
                </a:solidFill>
                <a:latin typeface="Times New Roman"/>
              </a:rPr>
              <a:t>Expected</a:t>
            </a:r>
            <a:r>
              <a:rPr lang="nl-NL" sz="1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nl-NL" sz="1000" dirty="0" err="1">
                <a:solidFill>
                  <a:srgbClr val="000000"/>
                </a:solidFill>
                <a:latin typeface="Times New Roman"/>
              </a:rPr>
              <a:t>pleasure</a:t>
            </a:r>
            <a:r>
              <a:rPr lang="nl-NL" sz="1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nl-NL" sz="1000" dirty="0" err="1">
                <a:solidFill>
                  <a:srgbClr val="000000"/>
                </a:solidFill>
                <a:latin typeface="Times New Roman"/>
              </a:rPr>
              <a:t>theory</a:t>
            </a:r>
            <a:r>
              <a:rPr lang="nl-NL" sz="1000" dirty="0">
                <a:solidFill>
                  <a:srgbClr val="000000"/>
                </a:solidFill>
                <a:latin typeface="Times New Roman"/>
              </a:rPr>
              <a:t> </a:t>
            </a:r>
            <a:endParaRPr lang="nl-NL" sz="1000" dirty="0"/>
          </a:p>
        </p:txBody>
      </p:sp>
      <p:sp>
        <p:nvSpPr>
          <p:cNvPr id="55" name="Tekstvak 5"/>
          <p:cNvSpPr txBox="1"/>
          <p:nvPr/>
        </p:nvSpPr>
        <p:spPr>
          <a:xfrm>
            <a:off x="1751613" y="2780928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err="1" smtClean="0"/>
              <a:t>Self</a:t>
            </a:r>
            <a:r>
              <a:rPr lang="nl-NL" sz="900" dirty="0" smtClean="0"/>
              <a:t> </a:t>
            </a:r>
            <a:r>
              <a:rPr lang="nl-NL" sz="900" dirty="0" err="1" smtClean="0"/>
              <a:t>determination</a:t>
            </a:r>
            <a:r>
              <a:rPr lang="nl-NL" sz="900" dirty="0" smtClean="0"/>
              <a:t> </a:t>
            </a:r>
            <a:r>
              <a:rPr lang="nl-NL" sz="900" dirty="0" err="1" smtClean="0"/>
              <a:t>theory</a:t>
            </a:r>
            <a:endParaRPr lang="en-GB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7425450" y="3202416"/>
            <a:ext cx="1661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 smtClean="0"/>
              <a:t>Resilience</a:t>
            </a:r>
            <a:r>
              <a:rPr lang="nl-NL" sz="1000" dirty="0" smtClean="0"/>
              <a:t> </a:t>
            </a:r>
            <a:r>
              <a:rPr lang="nl-NL" sz="1000" dirty="0" err="1" smtClean="0"/>
              <a:t>theory</a:t>
            </a:r>
            <a:endParaRPr lang="nl-NL" sz="1000" dirty="0"/>
          </a:p>
        </p:txBody>
      </p:sp>
      <p:sp>
        <p:nvSpPr>
          <p:cNvPr id="57" name="Rechthoek 56"/>
          <p:cNvSpPr/>
          <p:nvPr/>
        </p:nvSpPr>
        <p:spPr>
          <a:xfrm>
            <a:off x="7291261" y="4859821"/>
            <a:ext cx="1691680" cy="497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>
                <a:solidFill>
                  <a:schemeClr val="tx1"/>
                </a:solidFill>
              </a:rPr>
              <a:t>s</a:t>
            </a:r>
            <a:r>
              <a:rPr lang="nl-NL" sz="1600" dirty="0" err="1" smtClean="0">
                <a:solidFill>
                  <a:schemeClr val="tx1"/>
                </a:solidFill>
              </a:rPr>
              <a:t>ocial</a:t>
            </a:r>
            <a:r>
              <a:rPr lang="nl-NL" sz="1600" dirty="0" smtClean="0">
                <a:solidFill>
                  <a:schemeClr val="tx1"/>
                </a:solidFill>
              </a:rPr>
              <a:t> </a:t>
            </a:r>
            <a:r>
              <a:rPr lang="nl-NL" sz="1600" dirty="0" err="1" smtClean="0">
                <a:solidFill>
                  <a:schemeClr val="tx1"/>
                </a:solidFill>
              </a:rPr>
              <a:t>participation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50176" name="Rechte verbindingslijn 50175"/>
          <p:cNvCxnSpPr/>
          <p:nvPr/>
        </p:nvCxnSpPr>
        <p:spPr>
          <a:xfrm>
            <a:off x="7092280" y="3455216"/>
            <a:ext cx="0" cy="149041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80" name="Rechte verbindingslijn met pijl 50179"/>
          <p:cNvCxnSpPr/>
          <p:nvPr/>
        </p:nvCxnSpPr>
        <p:spPr>
          <a:xfrm flipV="1">
            <a:off x="7092280" y="4381621"/>
            <a:ext cx="720081" cy="2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86" name="Rechte verbindingslijn met pijl 50185"/>
          <p:cNvCxnSpPr/>
          <p:nvPr/>
        </p:nvCxnSpPr>
        <p:spPr>
          <a:xfrm>
            <a:off x="6876256" y="34552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03" name="Rechte verbindingslijn met pijl 50202"/>
          <p:cNvCxnSpPr>
            <a:stCxn id="16" idx="3"/>
          </p:cNvCxnSpPr>
          <p:nvPr/>
        </p:nvCxnSpPr>
        <p:spPr>
          <a:xfrm>
            <a:off x="6876256" y="404583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6904250" y="4945635"/>
            <a:ext cx="1880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>
            <a:stCxn id="9" idx="3"/>
          </p:cNvCxnSpPr>
          <p:nvPr/>
        </p:nvCxnSpPr>
        <p:spPr>
          <a:xfrm>
            <a:off x="5177019" y="4649402"/>
            <a:ext cx="159075" cy="5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/>
          <p:cNvCxnSpPr>
            <a:endCxn id="26" idx="1"/>
          </p:cNvCxnSpPr>
          <p:nvPr/>
        </p:nvCxnSpPr>
        <p:spPr>
          <a:xfrm>
            <a:off x="5191689" y="3448637"/>
            <a:ext cx="144405" cy="6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>
            <a:endCxn id="29" idx="1"/>
          </p:cNvCxnSpPr>
          <p:nvPr/>
        </p:nvCxnSpPr>
        <p:spPr>
          <a:xfrm>
            <a:off x="5192161" y="2685382"/>
            <a:ext cx="179937" cy="513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met pijl 72"/>
          <p:cNvCxnSpPr>
            <a:endCxn id="16" idx="1"/>
          </p:cNvCxnSpPr>
          <p:nvPr/>
        </p:nvCxnSpPr>
        <p:spPr>
          <a:xfrm>
            <a:off x="5236870" y="4024114"/>
            <a:ext cx="99224" cy="21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met pijl 76"/>
          <p:cNvCxnSpPr/>
          <p:nvPr/>
        </p:nvCxnSpPr>
        <p:spPr>
          <a:xfrm flipV="1">
            <a:off x="5236870" y="5144852"/>
            <a:ext cx="271234" cy="212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7581162" y="4598211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 smtClean="0"/>
              <a:t>Social</a:t>
            </a:r>
            <a:r>
              <a:rPr lang="nl-NL" sz="1100" dirty="0" smtClean="0"/>
              <a:t> </a:t>
            </a:r>
            <a:r>
              <a:rPr lang="nl-NL" sz="1100" dirty="0" err="1" smtClean="0"/>
              <a:t>capital</a:t>
            </a:r>
            <a:r>
              <a:rPr lang="nl-NL" sz="1100" dirty="0" smtClean="0"/>
              <a:t> </a:t>
            </a:r>
            <a:r>
              <a:rPr lang="nl-NL" sz="1100" dirty="0" err="1" smtClean="0"/>
              <a:t>theory</a:t>
            </a:r>
            <a:endParaRPr lang="en-GB" sz="1100" dirty="0"/>
          </a:p>
        </p:txBody>
      </p:sp>
      <p:cxnSp>
        <p:nvCxnSpPr>
          <p:cNvPr id="50181" name="Rechte verbindingslijn met pijl 50180"/>
          <p:cNvCxnSpPr/>
          <p:nvPr/>
        </p:nvCxnSpPr>
        <p:spPr>
          <a:xfrm>
            <a:off x="7452320" y="3888828"/>
            <a:ext cx="0" cy="461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83" name="Rechte verbindingslijn met pijl 50182"/>
          <p:cNvCxnSpPr/>
          <p:nvPr/>
        </p:nvCxnSpPr>
        <p:spPr>
          <a:xfrm flipV="1">
            <a:off x="7452320" y="4490242"/>
            <a:ext cx="0" cy="369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18864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 smtClean="0">
                <a:solidFill>
                  <a:prstClr val="black"/>
                </a:solidFill>
              </a:rPr>
              <a:t>Linkage</a:t>
            </a:r>
            <a:r>
              <a:rPr lang="nl-NL" sz="3200" dirty="0" smtClean="0">
                <a:solidFill>
                  <a:prstClr val="black"/>
                </a:solidFill>
              </a:rPr>
              <a:t> </a:t>
            </a:r>
            <a:r>
              <a:rPr lang="nl-NL" sz="3200" dirty="0" err="1" smtClean="0">
                <a:solidFill>
                  <a:prstClr val="black"/>
                </a:solidFill>
              </a:rPr>
              <a:t>theoretical</a:t>
            </a:r>
            <a:r>
              <a:rPr lang="nl-NL" sz="3200" dirty="0" smtClean="0">
                <a:solidFill>
                  <a:prstClr val="black"/>
                </a:solidFill>
              </a:rPr>
              <a:t> </a:t>
            </a:r>
            <a:r>
              <a:rPr lang="nl-NL" sz="3200" dirty="0" err="1" smtClean="0">
                <a:solidFill>
                  <a:prstClr val="black"/>
                </a:solidFill>
              </a:rPr>
              <a:t>framework</a:t>
            </a:r>
            <a:r>
              <a:rPr lang="nl-NL" sz="3200" dirty="0" smtClean="0">
                <a:solidFill>
                  <a:prstClr val="black"/>
                </a:solidFill>
              </a:rPr>
              <a:t> GALM </a:t>
            </a:r>
            <a:r>
              <a:rPr lang="nl-NL" sz="3200" dirty="0" err="1" smtClean="0">
                <a:solidFill>
                  <a:prstClr val="black"/>
                </a:solidFill>
              </a:rPr>
              <a:t>to</a:t>
            </a:r>
            <a:r>
              <a:rPr lang="nl-NL" sz="3200" dirty="0" smtClean="0">
                <a:solidFill>
                  <a:prstClr val="black"/>
                </a:solidFill>
              </a:rPr>
              <a:t>            the </a:t>
            </a:r>
            <a:r>
              <a:rPr lang="nl-NL" sz="3200" dirty="0" err="1" smtClean="0">
                <a:solidFill>
                  <a:prstClr val="black"/>
                </a:solidFill>
              </a:rPr>
              <a:t>Socio-ecological</a:t>
            </a:r>
            <a:r>
              <a:rPr lang="nl-NL" sz="3200" dirty="0" smtClean="0">
                <a:solidFill>
                  <a:prstClr val="black"/>
                </a:solidFill>
              </a:rPr>
              <a:t> model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331640" y="1484784"/>
            <a:ext cx="2376264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44" y="2038685"/>
            <a:ext cx="5758989" cy="435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5496" y="1995253"/>
            <a:ext cx="2466020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prstClr val="black"/>
                </a:solidFill>
              </a:rPr>
              <a:t>Health </a:t>
            </a:r>
            <a:r>
              <a:rPr lang="nl-NL" sz="1600" dirty="0" err="1" smtClean="0">
                <a:solidFill>
                  <a:prstClr val="black"/>
                </a:solidFill>
              </a:rPr>
              <a:t>literacy</a:t>
            </a:r>
            <a:r>
              <a:rPr lang="nl-NL" sz="1600" dirty="0" smtClean="0">
                <a:solidFill>
                  <a:prstClr val="black"/>
                </a:solidFill>
              </a:rPr>
              <a:t> </a:t>
            </a:r>
            <a:r>
              <a:rPr lang="nl-NL" sz="1600" dirty="0" err="1" smtClean="0">
                <a:solidFill>
                  <a:prstClr val="black"/>
                </a:solidFill>
              </a:rPr>
              <a:t>framework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020272" y="3742293"/>
            <a:ext cx="2088232" cy="33855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prstClr val="black"/>
                </a:solidFill>
              </a:rPr>
              <a:t>Social</a:t>
            </a:r>
            <a:r>
              <a:rPr lang="nl-NL" sz="1600" dirty="0" smtClean="0">
                <a:solidFill>
                  <a:prstClr val="black"/>
                </a:solidFill>
              </a:rPr>
              <a:t> </a:t>
            </a:r>
            <a:r>
              <a:rPr lang="nl-NL" sz="1600" dirty="0" err="1" smtClean="0">
                <a:solidFill>
                  <a:prstClr val="black"/>
                </a:solidFill>
              </a:rPr>
              <a:t>Capital</a:t>
            </a:r>
            <a:r>
              <a:rPr lang="nl-NL" sz="1600" dirty="0" smtClean="0">
                <a:solidFill>
                  <a:prstClr val="black"/>
                </a:solidFill>
              </a:rPr>
              <a:t> </a:t>
            </a:r>
            <a:r>
              <a:rPr lang="nl-NL" sz="1600" dirty="0" err="1" smtClean="0">
                <a:solidFill>
                  <a:prstClr val="black"/>
                </a:solidFill>
              </a:rPr>
              <a:t>Theory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9512" y="2415845"/>
            <a:ext cx="2277126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prstClr val="black"/>
                </a:solidFill>
              </a:rPr>
              <a:t>Social</a:t>
            </a:r>
            <a:r>
              <a:rPr lang="nl-NL" sz="1600" dirty="0" smtClean="0">
                <a:solidFill>
                  <a:prstClr val="black"/>
                </a:solidFill>
              </a:rPr>
              <a:t> Marketing </a:t>
            </a:r>
            <a:r>
              <a:rPr lang="nl-NL" sz="1600" dirty="0" err="1" smtClean="0">
                <a:solidFill>
                  <a:prstClr val="black"/>
                </a:solidFill>
              </a:rPr>
              <a:t>Theory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020272" y="4196519"/>
            <a:ext cx="1808914" cy="33855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prstClr val="black"/>
                </a:solidFill>
              </a:rPr>
              <a:t>Resilience</a:t>
            </a:r>
            <a:r>
              <a:rPr lang="nl-NL" sz="1600" dirty="0" smtClean="0">
                <a:solidFill>
                  <a:prstClr val="black"/>
                </a:solidFill>
              </a:rPr>
              <a:t> </a:t>
            </a:r>
            <a:r>
              <a:rPr lang="nl-NL" sz="1600" dirty="0" err="1" smtClean="0">
                <a:solidFill>
                  <a:prstClr val="black"/>
                </a:solidFill>
              </a:rPr>
              <a:t>Theory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9" name="Rechte verbindingslijn met pijl 8"/>
          <p:cNvCxnSpPr>
            <a:endCxn id="4" idx="3"/>
          </p:cNvCxnSpPr>
          <p:nvPr/>
        </p:nvCxnSpPr>
        <p:spPr>
          <a:xfrm flipH="1" flipV="1">
            <a:off x="2501516" y="2164530"/>
            <a:ext cx="1422412" cy="3359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endCxn id="6" idx="3"/>
          </p:cNvCxnSpPr>
          <p:nvPr/>
        </p:nvCxnSpPr>
        <p:spPr>
          <a:xfrm flipH="1">
            <a:off x="2456638" y="2500484"/>
            <a:ext cx="1467290" cy="846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>
            <a:endCxn id="5" idx="1"/>
          </p:cNvCxnSpPr>
          <p:nvPr/>
        </p:nvCxnSpPr>
        <p:spPr>
          <a:xfrm>
            <a:off x="5148064" y="3911570"/>
            <a:ext cx="1872208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5148064" y="3983992"/>
            <a:ext cx="1872208" cy="3818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6830705" y="5148212"/>
            <a:ext cx="2232248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prstClr val="black"/>
                </a:solidFill>
              </a:rPr>
              <a:t>Social</a:t>
            </a:r>
            <a:r>
              <a:rPr lang="nl-NL" sz="1600" dirty="0" smtClean="0">
                <a:solidFill>
                  <a:prstClr val="black"/>
                </a:solidFill>
              </a:rPr>
              <a:t> </a:t>
            </a:r>
            <a:r>
              <a:rPr lang="nl-NL" sz="1600" dirty="0" err="1" smtClean="0">
                <a:solidFill>
                  <a:prstClr val="black"/>
                </a:solidFill>
              </a:rPr>
              <a:t>cognitive</a:t>
            </a:r>
            <a:r>
              <a:rPr lang="nl-NL" sz="1600" dirty="0" smtClean="0">
                <a:solidFill>
                  <a:prstClr val="black"/>
                </a:solidFill>
              </a:rPr>
              <a:t> </a:t>
            </a:r>
            <a:r>
              <a:rPr lang="nl-NL" sz="1600" dirty="0" err="1">
                <a:solidFill>
                  <a:prstClr val="black"/>
                </a:solidFill>
              </a:rPr>
              <a:t>T</a:t>
            </a:r>
            <a:r>
              <a:rPr lang="nl-NL" sz="1600" dirty="0" err="1" smtClean="0">
                <a:solidFill>
                  <a:prstClr val="black"/>
                </a:solidFill>
              </a:rPr>
              <a:t>heory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5652120" y="4797152"/>
            <a:ext cx="1178585" cy="40090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5195455" y="4037752"/>
            <a:ext cx="1635250" cy="122745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6678234" y="5563979"/>
            <a:ext cx="2150952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prstClr val="black"/>
                </a:solidFill>
              </a:rPr>
              <a:t>Transtheoretical</a:t>
            </a:r>
            <a:r>
              <a:rPr lang="nl-NL" sz="1600" dirty="0" smtClean="0">
                <a:solidFill>
                  <a:prstClr val="black"/>
                </a:solidFill>
              </a:rPr>
              <a:t> Model 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25" name="Rechte verbindingslijn met pijl 24"/>
          <p:cNvCxnSpPr/>
          <p:nvPr/>
        </p:nvCxnSpPr>
        <p:spPr>
          <a:xfrm>
            <a:off x="5652120" y="4797152"/>
            <a:ext cx="1026114" cy="93610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35496" y="3212976"/>
            <a:ext cx="1801898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solidFill>
                  <a:prstClr val="black"/>
                </a:solidFill>
              </a:rPr>
              <a:t>Active living Model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29" name="Rechte verbindingslijn met pijl 28"/>
          <p:cNvCxnSpPr/>
          <p:nvPr/>
        </p:nvCxnSpPr>
        <p:spPr>
          <a:xfrm flipH="1">
            <a:off x="1837394" y="3382253"/>
            <a:ext cx="1872986" cy="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5915018" y="6396558"/>
            <a:ext cx="2474988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prstClr val="black"/>
                </a:solidFill>
              </a:rPr>
              <a:t>Self</a:t>
            </a:r>
            <a:r>
              <a:rPr lang="nl-NL" sz="1600" dirty="0" smtClean="0">
                <a:solidFill>
                  <a:prstClr val="black"/>
                </a:solidFill>
              </a:rPr>
              <a:t> </a:t>
            </a:r>
            <a:r>
              <a:rPr lang="nl-NL" sz="1600" dirty="0" err="1" smtClean="0">
                <a:solidFill>
                  <a:prstClr val="black"/>
                </a:solidFill>
              </a:rPr>
              <a:t>Determination</a:t>
            </a:r>
            <a:r>
              <a:rPr lang="nl-NL" sz="1600" dirty="0" smtClean="0">
                <a:solidFill>
                  <a:prstClr val="black"/>
                </a:solidFill>
              </a:rPr>
              <a:t> </a:t>
            </a:r>
            <a:r>
              <a:rPr lang="nl-NL" sz="1600" dirty="0" err="1">
                <a:solidFill>
                  <a:prstClr val="black"/>
                </a:solidFill>
              </a:rPr>
              <a:t>T</a:t>
            </a:r>
            <a:r>
              <a:rPr lang="nl-NL" sz="1600" dirty="0" err="1" smtClean="0">
                <a:solidFill>
                  <a:prstClr val="black"/>
                </a:solidFill>
              </a:rPr>
              <a:t>heory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47105" name="Rechte verbindingslijn met pijl 47104"/>
          <p:cNvCxnSpPr/>
          <p:nvPr/>
        </p:nvCxnSpPr>
        <p:spPr>
          <a:xfrm>
            <a:off x="5652120" y="4841887"/>
            <a:ext cx="282715" cy="172394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1" name="Tekstvak 47110"/>
          <p:cNvSpPr txBox="1"/>
          <p:nvPr/>
        </p:nvSpPr>
        <p:spPr>
          <a:xfrm>
            <a:off x="395536" y="3614660"/>
            <a:ext cx="1441858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prstClr val="black"/>
                </a:solidFill>
              </a:rPr>
              <a:t>Totonto</a:t>
            </a:r>
            <a:r>
              <a:rPr lang="nl-NL" sz="1600" dirty="0" smtClean="0">
                <a:solidFill>
                  <a:prstClr val="black"/>
                </a:solidFill>
              </a:rPr>
              <a:t> model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47113" name="Rechte verbindingslijn met pijl 47112"/>
          <p:cNvCxnSpPr/>
          <p:nvPr/>
        </p:nvCxnSpPr>
        <p:spPr>
          <a:xfrm flipH="1">
            <a:off x="1837394" y="3382253"/>
            <a:ext cx="1872985" cy="417073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8" name="Tekstvak 47117"/>
          <p:cNvSpPr txBox="1"/>
          <p:nvPr/>
        </p:nvSpPr>
        <p:spPr>
          <a:xfrm>
            <a:off x="6421432" y="5949280"/>
            <a:ext cx="2407754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prstClr val="black"/>
                </a:solidFill>
              </a:rPr>
              <a:t>Scheme</a:t>
            </a:r>
            <a:r>
              <a:rPr lang="nl-NL" sz="1600" dirty="0" smtClean="0">
                <a:solidFill>
                  <a:prstClr val="black"/>
                </a:solidFill>
              </a:rPr>
              <a:t> </a:t>
            </a:r>
            <a:r>
              <a:rPr lang="nl-NL" sz="1600" dirty="0" err="1" smtClean="0">
                <a:solidFill>
                  <a:prstClr val="black"/>
                </a:solidFill>
              </a:rPr>
              <a:t>theory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47120" name="Rechte verbindingslijn met pijl 47119"/>
          <p:cNvCxnSpPr/>
          <p:nvPr/>
        </p:nvCxnSpPr>
        <p:spPr>
          <a:xfrm>
            <a:off x="5652120" y="4797152"/>
            <a:ext cx="769312" cy="132140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8" y="6391327"/>
            <a:ext cx="7191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9" y="906958"/>
            <a:ext cx="708086" cy="55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7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424241"/>
            <a:ext cx="50800" cy="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1828800" y="1600200"/>
            <a:ext cx="0" cy="3581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1828800" y="5181600"/>
            <a:ext cx="6019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2286000" y="2895600"/>
            <a:ext cx="685800" cy="2286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2133600" y="5257800"/>
            <a:ext cx="632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altLang="en-US" sz="1400" b="1" dirty="0" err="1">
                <a:solidFill>
                  <a:srgbClr val="FFFFFF"/>
                </a:solidFill>
                <a:latin typeface="Times New Roman" pitchFamily="18" charset="0"/>
              </a:rPr>
              <a:t>Interested</a:t>
            </a:r>
            <a:r>
              <a:rPr lang="nl-NL" altLang="en-US" sz="1400" b="1" dirty="0">
                <a:solidFill>
                  <a:srgbClr val="FFFFFF"/>
                </a:solidFill>
                <a:latin typeface="Times New Roman" pitchFamily="18" charset="0"/>
              </a:rPr>
              <a:t>       fittest      intro program   </a:t>
            </a:r>
            <a:r>
              <a:rPr lang="nl-NL" altLang="en-US" sz="1400" b="1" dirty="0" err="1">
                <a:solidFill>
                  <a:srgbClr val="FFFFFF"/>
                </a:solidFill>
                <a:latin typeface="Times New Roman" pitchFamily="18" charset="0"/>
              </a:rPr>
              <a:t>after</a:t>
            </a:r>
            <a:r>
              <a:rPr lang="nl-NL" altLang="en-US" sz="1400" b="1" dirty="0">
                <a:solidFill>
                  <a:srgbClr val="FFFFFF"/>
                </a:solidFill>
                <a:latin typeface="Times New Roman" pitchFamily="18" charset="0"/>
              </a:rPr>
              <a:t> 18 mo  </a:t>
            </a:r>
            <a:r>
              <a:rPr lang="nl-NL" altLang="en-US" sz="1400" b="1" dirty="0" err="1">
                <a:solidFill>
                  <a:srgbClr val="FFFFFF"/>
                </a:solidFill>
                <a:latin typeface="Times New Roman" pitchFamily="18" charset="0"/>
              </a:rPr>
              <a:t>after</a:t>
            </a:r>
            <a:r>
              <a:rPr lang="nl-NL" altLang="en-US" sz="1400" b="1" dirty="0">
                <a:solidFill>
                  <a:srgbClr val="FFFFFF"/>
                </a:solidFill>
                <a:latin typeface="Times New Roman" pitchFamily="18" charset="0"/>
              </a:rPr>
              <a:t> 30 mo</a:t>
            </a:r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1752600" y="28194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1752600" y="33528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1752600" y="38100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1752600" y="42672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1752600" y="47244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3200403" y="3352800"/>
            <a:ext cx="685800" cy="1828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400" dirty="0">
                <a:solidFill>
                  <a:srgbClr val="FFFFFF"/>
                </a:solidFill>
                <a:latin typeface="Times New Roman" pitchFamily="18" charset="0"/>
              </a:rPr>
              <a:t>20%</a:t>
            </a: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4191000" y="3429000"/>
            <a:ext cx="685800" cy="17526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400" dirty="0">
                <a:solidFill>
                  <a:srgbClr val="FFFFFF"/>
                </a:solidFill>
                <a:latin typeface="Times New Roman" pitchFamily="18" charset="0"/>
              </a:rPr>
              <a:t>18%</a:t>
            </a: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5181603" y="6248400"/>
            <a:ext cx="1914307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1200" dirty="0" err="1">
                <a:solidFill>
                  <a:srgbClr val="000000"/>
                </a:solidFill>
                <a:latin typeface="Times New Roman" pitchFamily="18" charset="0"/>
              </a:rPr>
              <a:t>Popkema</a:t>
            </a:r>
            <a:r>
              <a:rPr lang="nl-NL" altLang="en-US" sz="1200" dirty="0">
                <a:solidFill>
                  <a:srgbClr val="000000"/>
                </a:solidFill>
                <a:latin typeface="Times New Roman" pitchFamily="18" charset="0"/>
              </a:rPr>
              <a:t> &amp; de </a:t>
            </a:r>
            <a:r>
              <a:rPr lang="nl-NL" altLang="en-US" sz="1200" dirty="0" err="1">
                <a:solidFill>
                  <a:srgbClr val="000000"/>
                </a:solidFill>
                <a:latin typeface="Times New Roman" pitchFamily="18" charset="0"/>
              </a:rPr>
              <a:t>Greef</a:t>
            </a:r>
            <a:r>
              <a:rPr lang="nl-NL" altLang="en-US" sz="1200" dirty="0">
                <a:solidFill>
                  <a:srgbClr val="000000"/>
                </a:solidFill>
                <a:latin typeface="Times New Roman" pitchFamily="18" charset="0"/>
              </a:rPr>
              <a:t> 2000, </a:t>
            </a:r>
            <a:endParaRPr lang="nl-NL" altLang="en-US" sz="1200" dirty="0">
              <a:solidFill>
                <a:srgbClr val="6699FF"/>
              </a:solidFill>
              <a:latin typeface="Times New Roman" pitchFamily="18" charset="0"/>
            </a:endParaRPr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5181600" y="3581400"/>
            <a:ext cx="685800" cy="1600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400">
                <a:solidFill>
                  <a:srgbClr val="FFFFFF"/>
                </a:solidFill>
                <a:latin typeface="Times New Roman" pitchFamily="18" charset="0"/>
              </a:rPr>
              <a:t>16%</a:t>
            </a:r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6096003" y="3695699"/>
            <a:ext cx="685800" cy="148590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400" dirty="0" smtClean="0">
                <a:solidFill>
                  <a:srgbClr val="FFFFFF"/>
                </a:solidFill>
                <a:latin typeface="Times New Roman" pitchFamily="18" charset="0"/>
              </a:rPr>
              <a:t>14%</a:t>
            </a:r>
            <a:endParaRPr lang="nl-NL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43" name="Oval 23"/>
          <p:cNvSpPr>
            <a:spLocks noChangeArrowheads="1"/>
          </p:cNvSpPr>
          <p:nvPr/>
        </p:nvSpPr>
        <p:spPr bwMode="auto">
          <a:xfrm>
            <a:off x="2438400" y="3581400"/>
            <a:ext cx="3810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400">
                <a:solidFill>
                  <a:srgbClr val="FFFFFF"/>
                </a:solidFill>
                <a:latin typeface="Times New Roman" pitchFamily="18" charset="0"/>
              </a:rPr>
              <a:t>24%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990600" y="152402"/>
            <a:ext cx="6934200" cy="846197"/>
          </a:xfrm>
          <a:prstGeom prst="rect">
            <a:avLst/>
          </a:prstGeom>
          <a:noFill/>
          <a:ln>
            <a:noFill/>
          </a:ln>
          <a:effectLst/>
        </p:spPr>
        <p:txBody>
          <a:bodyPr lIns="91410" tIns="45706" rIns="91410" bIns="45706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nl-NL" altLang="en-US" sz="3300" b="1" dirty="0">
                <a:solidFill>
                  <a:srgbClr val="FFFFFF"/>
                </a:solidFill>
                <a:latin typeface="Times New Roman" pitchFamily="18" charset="0"/>
              </a:rPr>
              <a:t>The effect on </a:t>
            </a:r>
            <a:r>
              <a:rPr lang="nl-NL" altLang="en-US" sz="3300" b="1" dirty="0" err="1">
                <a:solidFill>
                  <a:srgbClr val="FFFFFF"/>
                </a:solidFill>
                <a:latin typeface="Times New Roman" pitchFamily="18" charset="0"/>
              </a:rPr>
              <a:t>behavioral</a:t>
            </a:r>
            <a:r>
              <a:rPr lang="nl-NL" altLang="en-US" sz="3300" b="1" dirty="0">
                <a:solidFill>
                  <a:srgbClr val="FFFFFF"/>
                </a:solidFill>
                <a:latin typeface="Times New Roman" pitchFamily="18" charset="0"/>
              </a:rPr>
              <a:t> change</a:t>
            </a:r>
            <a:endParaRPr lang="nl-NL" altLang="en-US" sz="36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128" y="6309320"/>
            <a:ext cx="718020" cy="31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342"/>
            <a:ext cx="708086" cy="55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6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969927"/>
              </p:ext>
            </p:extLst>
          </p:nvPr>
        </p:nvGraphicFramePr>
        <p:xfrm>
          <a:off x="678876" y="1124747"/>
          <a:ext cx="7913688" cy="547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78873" y="221673"/>
            <a:ext cx="7924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lIns="91410" tIns="45706" rIns="91410" bIns="45706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en-US" sz="3200" b="1" dirty="0">
                <a:solidFill>
                  <a:srgbClr val="FFFFFF"/>
                </a:solidFill>
                <a:latin typeface="Times New Roman" pitchFamily="18" charset="0"/>
              </a:rPr>
              <a:t>percentage of fitness scores below </a:t>
            </a:r>
            <a:r>
              <a:rPr lang="nl-NL" altLang="en-US" sz="3200" b="1" dirty="0" err="1">
                <a:solidFill>
                  <a:srgbClr val="FFFFFF"/>
                </a:solidFill>
                <a:latin typeface="Times New Roman" pitchFamily="18" charset="0"/>
              </a:rPr>
              <a:t>average</a:t>
            </a:r>
            <a:r>
              <a:rPr lang="nl-NL" altLang="en-US" sz="32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endParaRPr lang="nl-NL" altLang="en-US" sz="3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7" y="980731"/>
            <a:ext cx="12684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128" y="6309320"/>
            <a:ext cx="718020" cy="31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6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041" y="18864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prstClr val="black"/>
                </a:solidFill>
              </a:rPr>
              <a:t>Development </a:t>
            </a:r>
            <a:r>
              <a:rPr lang="nl-NL" sz="3200" dirty="0" err="1" smtClean="0">
                <a:solidFill>
                  <a:prstClr val="black"/>
                </a:solidFill>
              </a:rPr>
              <a:t>and</a:t>
            </a:r>
            <a:r>
              <a:rPr lang="nl-NL" sz="3200" dirty="0" smtClean="0">
                <a:solidFill>
                  <a:prstClr val="black"/>
                </a:solidFill>
              </a:rPr>
              <a:t> </a:t>
            </a:r>
            <a:r>
              <a:rPr lang="nl-NL" sz="3200" dirty="0" err="1" smtClean="0">
                <a:solidFill>
                  <a:prstClr val="black"/>
                </a:solidFill>
              </a:rPr>
              <a:t>dissimination</a:t>
            </a:r>
            <a:r>
              <a:rPr lang="nl-NL" sz="3200" dirty="0" smtClean="0">
                <a:solidFill>
                  <a:prstClr val="black"/>
                </a:solidFill>
              </a:rPr>
              <a:t> GALM</a:t>
            </a:r>
            <a:endParaRPr lang="nl-NL" sz="3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1746" y="1330076"/>
            <a:ext cx="7636718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58405" y="4660329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640" y="5516360"/>
            <a:ext cx="7532823" cy="1250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310247" y="4228281"/>
            <a:ext cx="2937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03959" y="4084265"/>
            <a:ext cx="79208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74429" y="515719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prstClr val="black"/>
                </a:solidFill>
              </a:rPr>
              <a:t>1995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144" y="1484784"/>
            <a:ext cx="92169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GALM</a:t>
            </a:r>
          </a:p>
          <a:p>
            <a:r>
              <a:rPr lang="nl-NL" sz="1100" dirty="0" err="1" smtClean="0">
                <a:solidFill>
                  <a:prstClr val="black"/>
                </a:solidFill>
              </a:rPr>
              <a:t>Sedentary</a:t>
            </a:r>
            <a:r>
              <a:rPr lang="nl-NL" sz="1100" dirty="0" smtClean="0">
                <a:solidFill>
                  <a:prstClr val="black"/>
                </a:solidFill>
              </a:rPr>
              <a:t> </a:t>
            </a:r>
            <a:r>
              <a:rPr lang="nl-NL" sz="1100" dirty="0" err="1" smtClean="0">
                <a:solidFill>
                  <a:prstClr val="black"/>
                </a:solidFill>
              </a:rPr>
              <a:t>elderly</a:t>
            </a:r>
            <a:endParaRPr lang="nl-NL" sz="11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704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5306" y="1484784"/>
            <a:ext cx="1450265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SCALA</a:t>
            </a:r>
          </a:p>
          <a:p>
            <a:r>
              <a:rPr lang="nl-NL" sz="1000" dirty="0" err="1" smtClean="0">
                <a:solidFill>
                  <a:prstClr val="black"/>
                </a:solidFill>
              </a:rPr>
              <a:t>Sendentary</a:t>
            </a:r>
            <a:r>
              <a:rPr lang="nl-NL" sz="1000" dirty="0" smtClean="0">
                <a:solidFill>
                  <a:prstClr val="black"/>
                </a:solidFill>
              </a:rPr>
              <a:t> </a:t>
            </a:r>
            <a:r>
              <a:rPr lang="nl-NL" sz="1000" dirty="0" err="1" smtClean="0">
                <a:solidFill>
                  <a:prstClr val="black"/>
                </a:solidFill>
              </a:rPr>
              <a:t>elderly</a:t>
            </a:r>
            <a:r>
              <a:rPr lang="nl-NL" sz="1000" dirty="0" smtClean="0">
                <a:solidFill>
                  <a:prstClr val="black"/>
                </a:solidFill>
              </a:rPr>
              <a:t> </a:t>
            </a:r>
            <a:r>
              <a:rPr lang="nl-NL" sz="1000" dirty="0" err="1" smtClean="0">
                <a:solidFill>
                  <a:prstClr val="black"/>
                </a:solidFill>
              </a:rPr>
              <a:t>wiih</a:t>
            </a:r>
            <a:r>
              <a:rPr lang="nl-NL" sz="1000" dirty="0" smtClean="0">
                <a:solidFill>
                  <a:prstClr val="black"/>
                </a:solidFill>
              </a:rPr>
              <a:t> </a:t>
            </a:r>
            <a:r>
              <a:rPr lang="nl-NL" sz="1000" dirty="0" err="1" smtClean="0">
                <a:solidFill>
                  <a:prstClr val="black"/>
                </a:solidFill>
              </a:rPr>
              <a:t>chronic</a:t>
            </a:r>
            <a:r>
              <a:rPr lang="nl-NL" sz="1000" dirty="0" smtClean="0">
                <a:solidFill>
                  <a:prstClr val="black"/>
                </a:solidFill>
              </a:rPr>
              <a:t> </a:t>
            </a:r>
            <a:r>
              <a:rPr lang="nl-NL" sz="1000" dirty="0" err="1" smtClean="0">
                <a:solidFill>
                  <a:prstClr val="black"/>
                </a:solidFill>
              </a:rPr>
              <a:t>conditions</a:t>
            </a:r>
            <a:endParaRPr lang="nl-NL" sz="1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2212" y="5157191"/>
            <a:ext cx="71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prstClr val="black"/>
                </a:solidFill>
              </a:rPr>
              <a:t>1999</a:t>
            </a:r>
            <a:endParaRPr lang="nl-NL" sz="1200" dirty="0">
              <a:solidFill>
                <a:prstClr val="black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35" y="5721568"/>
            <a:ext cx="976187" cy="97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86366" y="1515562"/>
            <a:ext cx="1165848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SMALL</a:t>
            </a:r>
          </a:p>
          <a:p>
            <a:r>
              <a:rPr lang="nl-NL" sz="1000" dirty="0" smtClean="0">
                <a:solidFill>
                  <a:prstClr val="black"/>
                </a:solidFill>
              </a:rPr>
              <a:t>DPA program </a:t>
            </a:r>
            <a:r>
              <a:rPr lang="nl-NL" sz="1000" dirty="0" err="1" smtClean="0">
                <a:solidFill>
                  <a:prstClr val="black"/>
                </a:solidFill>
              </a:rPr>
              <a:t>sedentary</a:t>
            </a:r>
            <a:r>
              <a:rPr lang="nl-NL" sz="1000" dirty="0" smtClean="0">
                <a:solidFill>
                  <a:prstClr val="black"/>
                </a:solidFill>
              </a:rPr>
              <a:t> </a:t>
            </a:r>
            <a:r>
              <a:rPr lang="nl-NL" sz="1000" dirty="0" err="1" smtClean="0">
                <a:solidFill>
                  <a:prstClr val="black"/>
                </a:solidFill>
              </a:rPr>
              <a:t>elderly</a:t>
            </a:r>
            <a:endParaRPr lang="nl-NL" sz="1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2308" y="1484783"/>
            <a:ext cx="151216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prstClr val="black"/>
                </a:solidFill>
              </a:rPr>
              <a:t>Social</a:t>
            </a:r>
            <a:r>
              <a:rPr lang="nl-NL" dirty="0" smtClean="0">
                <a:solidFill>
                  <a:prstClr val="black"/>
                </a:solidFill>
              </a:rPr>
              <a:t> </a:t>
            </a:r>
            <a:r>
              <a:rPr lang="nl-NL" dirty="0" err="1" smtClean="0">
                <a:solidFill>
                  <a:prstClr val="black"/>
                </a:solidFill>
              </a:rPr>
              <a:t>Vitality</a:t>
            </a:r>
            <a:endParaRPr lang="nl-NL" dirty="0" smtClean="0">
              <a:solidFill>
                <a:prstClr val="black"/>
              </a:solidFill>
            </a:endParaRPr>
          </a:p>
          <a:p>
            <a:r>
              <a:rPr lang="nl-NL" sz="1050" dirty="0" err="1" smtClean="0">
                <a:solidFill>
                  <a:prstClr val="black"/>
                </a:solidFill>
              </a:rPr>
              <a:t>Healthy</a:t>
            </a:r>
            <a:r>
              <a:rPr lang="nl-NL" sz="1050" dirty="0" smtClean="0">
                <a:solidFill>
                  <a:prstClr val="black"/>
                </a:solidFill>
              </a:rPr>
              <a:t> </a:t>
            </a:r>
            <a:r>
              <a:rPr lang="nl-NL" sz="1050" dirty="0" err="1" smtClean="0">
                <a:solidFill>
                  <a:prstClr val="black"/>
                </a:solidFill>
              </a:rPr>
              <a:t>Ageing</a:t>
            </a:r>
            <a:r>
              <a:rPr lang="nl-NL" sz="1050" dirty="0" smtClean="0">
                <a:solidFill>
                  <a:prstClr val="black"/>
                </a:solidFill>
              </a:rPr>
              <a:t> program </a:t>
            </a:r>
            <a:r>
              <a:rPr lang="nl-NL" sz="1050" dirty="0" err="1" smtClean="0">
                <a:solidFill>
                  <a:prstClr val="black"/>
                </a:solidFill>
              </a:rPr>
              <a:t>sedentary</a:t>
            </a:r>
            <a:r>
              <a:rPr lang="nl-NL" sz="1050" dirty="0" smtClean="0">
                <a:solidFill>
                  <a:prstClr val="black"/>
                </a:solidFill>
              </a:rPr>
              <a:t> </a:t>
            </a:r>
            <a:r>
              <a:rPr lang="nl-NL" sz="1050" dirty="0" err="1" smtClean="0">
                <a:solidFill>
                  <a:prstClr val="black"/>
                </a:solidFill>
              </a:rPr>
              <a:t>and</a:t>
            </a:r>
            <a:r>
              <a:rPr lang="nl-NL" sz="1050" dirty="0" smtClean="0">
                <a:solidFill>
                  <a:prstClr val="black"/>
                </a:solidFill>
              </a:rPr>
              <a:t> </a:t>
            </a:r>
            <a:r>
              <a:rPr lang="nl-NL" sz="1050" dirty="0" err="1" smtClean="0">
                <a:solidFill>
                  <a:prstClr val="black"/>
                </a:solidFill>
              </a:rPr>
              <a:t>lonely</a:t>
            </a:r>
            <a:r>
              <a:rPr lang="nl-NL" sz="1050" dirty="0" smtClean="0">
                <a:solidFill>
                  <a:prstClr val="black"/>
                </a:solidFill>
              </a:rPr>
              <a:t> </a:t>
            </a:r>
            <a:r>
              <a:rPr lang="nl-NL" sz="1050" dirty="0" err="1" smtClean="0">
                <a:solidFill>
                  <a:prstClr val="black"/>
                </a:solidFill>
              </a:rPr>
              <a:t>elderly</a:t>
            </a:r>
            <a:r>
              <a:rPr lang="nl-NL" sz="1050" dirty="0" smtClean="0">
                <a:solidFill>
                  <a:prstClr val="black"/>
                </a:solidFill>
              </a:rPr>
              <a:t> in </a:t>
            </a:r>
            <a:r>
              <a:rPr lang="nl-NL" sz="1050" dirty="0" err="1" smtClean="0">
                <a:solidFill>
                  <a:prstClr val="black"/>
                </a:solidFill>
              </a:rPr>
              <a:t>deprived</a:t>
            </a:r>
            <a:r>
              <a:rPr lang="nl-NL" sz="1050" dirty="0" smtClean="0">
                <a:solidFill>
                  <a:prstClr val="black"/>
                </a:solidFill>
              </a:rPr>
              <a:t> </a:t>
            </a:r>
            <a:r>
              <a:rPr lang="nl-NL" sz="1050" dirty="0" err="1" smtClean="0">
                <a:solidFill>
                  <a:prstClr val="black"/>
                </a:solidFill>
              </a:rPr>
              <a:t>neighbourhoods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6203" y="1484784"/>
            <a:ext cx="1394581" cy="877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GALM-ADL</a:t>
            </a:r>
          </a:p>
          <a:p>
            <a:r>
              <a:rPr lang="nl-NL" sz="1100" dirty="0" smtClean="0">
                <a:solidFill>
                  <a:prstClr val="black"/>
                </a:solidFill>
              </a:rPr>
              <a:t>ADL </a:t>
            </a:r>
            <a:r>
              <a:rPr lang="nl-NL" sz="1100" dirty="0" err="1" smtClean="0">
                <a:solidFill>
                  <a:prstClr val="black"/>
                </a:solidFill>
              </a:rPr>
              <a:t>campaign</a:t>
            </a:r>
            <a:r>
              <a:rPr lang="nl-NL" sz="1100" dirty="0" smtClean="0">
                <a:solidFill>
                  <a:prstClr val="black"/>
                </a:solidFill>
              </a:rPr>
              <a:t> </a:t>
            </a:r>
            <a:r>
              <a:rPr lang="nl-NL" sz="1100" dirty="0" err="1" smtClean="0">
                <a:solidFill>
                  <a:prstClr val="black"/>
                </a:solidFill>
              </a:rPr>
              <a:t>frail</a:t>
            </a:r>
            <a:r>
              <a:rPr lang="nl-NL" sz="1100" dirty="0" smtClean="0">
                <a:solidFill>
                  <a:prstClr val="black"/>
                </a:solidFill>
              </a:rPr>
              <a:t> </a:t>
            </a:r>
            <a:r>
              <a:rPr lang="nl-NL" sz="1100" dirty="0" err="1" smtClean="0">
                <a:solidFill>
                  <a:prstClr val="black"/>
                </a:solidFill>
              </a:rPr>
              <a:t>elderly</a:t>
            </a:r>
            <a:r>
              <a:rPr lang="nl-NL" sz="1100" dirty="0" smtClean="0">
                <a:solidFill>
                  <a:prstClr val="black"/>
                </a:solidFill>
              </a:rPr>
              <a:t> in </a:t>
            </a:r>
            <a:r>
              <a:rPr lang="nl-NL" sz="1100" dirty="0" err="1" smtClean="0">
                <a:solidFill>
                  <a:prstClr val="black"/>
                </a:solidFill>
              </a:rPr>
              <a:t>nursing</a:t>
            </a:r>
            <a:r>
              <a:rPr lang="nl-NL" sz="1100" dirty="0" smtClean="0">
                <a:solidFill>
                  <a:prstClr val="black"/>
                </a:solidFill>
              </a:rPr>
              <a:t> homes</a:t>
            </a:r>
            <a:endParaRPr lang="nl-NL" sz="1100" dirty="0">
              <a:solidFill>
                <a:prstClr val="black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84" y="5828312"/>
            <a:ext cx="1040854" cy="88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451894" y="5590728"/>
            <a:ext cx="16961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>
                <a:solidFill>
                  <a:prstClr val="black"/>
                </a:solidFill>
              </a:rPr>
              <a:t>FLASH PA </a:t>
            </a:r>
            <a:r>
              <a:rPr lang="nl-NL" sz="1100" dirty="0" err="1" smtClean="0">
                <a:solidFill>
                  <a:prstClr val="black"/>
                </a:solidFill>
              </a:rPr>
              <a:t>Campaign</a:t>
            </a:r>
            <a:endParaRPr lang="nl-NL" sz="11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4429" y="5590728"/>
            <a:ext cx="1598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solidFill>
                  <a:prstClr val="black"/>
                </a:solidFill>
              </a:rPr>
              <a:t>Neth</a:t>
            </a:r>
            <a:r>
              <a:rPr lang="nl-NL" sz="1050" dirty="0" smtClean="0">
                <a:solidFill>
                  <a:prstClr val="black"/>
                </a:solidFill>
              </a:rPr>
              <a:t>erlands on the move</a:t>
            </a:r>
            <a:endParaRPr lang="nl-NL" sz="9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77" y="1608734"/>
            <a:ext cx="131943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solidFill>
                  <a:prstClr val="black"/>
                </a:solidFill>
              </a:rPr>
              <a:t>Differentiation</a:t>
            </a:r>
            <a:endParaRPr lang="nl-NL" sz="1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77" y="4084265"/>
            <a:ext cx="130526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solidFill>
                  <a:prstClr val="black"/>
                </a:solidFill>
              </a:rPr>
              <a:t>dissemination</a:t>
            </a:r>
            <a:endParaRPr lang="nl-NL" sz="1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45" y="5964088"/>
            <a:ext cx="202693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prstClr val="black"/>
                </a:solidFill>
              </a:rPr>
              <a:t>National Health </a:t>
            </a:r>
            <a:r>
              <a:rPr lang="nl-NL" sz="1400" dirty="0" err="1" smtClean="0">
                <a:solidFill>
                  <a:prstClr val="black"/>
                </a:solidFill>
              </a:rPr>
              <a:t>enhancing</a:t>
            </a:r>
            <a:r>
              <a:rPr lang="nl-NL" sz="1400" dirty="0" smtClean="0">
                <a:solidFill>
                  <a:prstClr val="black"/>
                </a:solidFill>
              </a:rPr>
              <a:t> PA </a:t>
            </a:r>
            <a:r>
              <a:rPr lang="nl-NL" sz="1400" dirty="0" err="1" smtClean="0">
                <a:solidFill>
                  <a:prstClr val="black"/>
                </a:solidFill>
              </a:rPr>
              <a:t>campaigns</a:t>
            </a:r>
            <a:endParaRPr lang="nl-NL" sz="14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4429" y="4238153"/>
            <a:ext cx="79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prstClr val="black"/>
                </a:solidFill>
              </a:rPr>
              <a:t>2 </a:t>
            </a:r>
            <a:r>
              <a:rPr lang="nl-NL" sz="1000" dirty="0" err="1" smtClean="0">
                <a:solidFill>
                  <a:prstClr val="black"/>
                </a:solidFill>
              </a:rPr>
              <a:t>local</a:t>
            </a:r>
            <a:r>
              <a:rPr lang="nl-NL" sz="1000" dirty="0" smtClean="0">
                <a:solidFill>
                  <a:prstClr val="black"/>
                </a:solidFill>
              </a:rPr>
              <a:t> </a:t>
            </a:r>
            <a:r>
              <a:rPr lang="nl-NL" sz="1000" dirty="0" err="1" smtClean="0">
                <a:solidFill>
                  <a:prstClr val="black"/>
                </a:solidFill>
              </a:rPr>
              <a:t>projects</a:t>
            </a:r>
            <a:endParaRPr lang="nl-NL" sz="1000" dirty="0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3396047" y="3717032"/>
            <a:ext cx="648664" cy="367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054224" y="3573016"/>
            <a:ext cx="10218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69" y="6141664"/>
            <a:ext cx="162425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129" name="Straight Connector 48128"/>
          <p:cNvCxnSpPr/>
          <p:nvPr/>
        </p:nvCxnSpPr>
        <p:spPr>
          <a:xfrm flipV="1">
            <a:off x="5094869" y="3238288"/>
            <a:ext cx="701267" cy="334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34" name="Straight Connector 48133"/>
          <p:cNvCxnSpPr/>
          <p:nvPr/>
        </p:nvCxnSpPr>
        <p:spPr>
          <a:xfrm flipV="1">
            <a:off x="5796136" y="2996952"/>
            <a:ext cx="1390067" cy="241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38" name="Straight Connector 48137"/>
          <p:cNvCxnSpPr/>
          <p:nvPr/>
        </p:nvCxnSpPr>
        <p:spPr>
          <a:xfrm flipV="1">
            <a:off x="7186203" y="2749570"/>
            <a:ext cx="194109" cy="247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40" name="Straight Connector 48139"/>
          <p:cNvCxnSpPr/>
          <p:nvPr/>
        </p:nvCxnSpPr>
        <p:spPr>
          <a:xfrm flipV="1">
            <a:off x="7380312" y="2636912"/>
            <a:ext cx="864096" cy="112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1" name="TextBox 48140"/>
          <p:cNvSpPr txBox="1"/>
          <p:nvPr/>
        </p:nvSpPr>
        <p:spPr>
          <a:xfrm>
            <a:off x="4037591" y="5157192"/>
            <a:ext cx="631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>
                <a:solidFill>
                  <a:prstClr val="black"/>
                </a:solidFill>
              </a:rPr>
              <a:t>2003</a:t>
            </a:r>
            <a:endParaRPr lang="nl-NL" sz="1100" dirty="0">
              <a:solidFill>
                <a:prstClr val="black"/>
              </a:solidFill>
            </a:endParaRPr>
          </a:p>
        </p:txBody>
      </p:sp>
      <p:sp>
        <p:nvSpPr>
          <p:cNvPr id="48142" name="TextBox 48141"/>
          <p:cNvSpPr txBox="1"/>
          <p:nvPr/>
        </p:nvSpPr>
        <p:spPr>
          <a:xfrm>
            <a:off x="5479650" y="5157192"/>
            <a:ext cx="854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solidFill>
                  <a:prstClr val="black"/>
                </a:solidFill>
              </a:rPr>
              <a:t>2</a:t>
            </a:r>
            <a:r>
              <a:rPr lang="nl-NL" sz="1100" dirty="0" smtClean="0">
                <a:solidFill>
                  <a:prstClr val="black"/>
                </a:solidFill>
              </a:rPr>
              <a:t>007</a:t>
            </a:r>
            <a:endParaRPr lang="nl-NL" sz="1100" dirty="0">
              <a:solidFill>
                <a:prstClr val="black"/>
              </a:solidFill>
            </a:endParaRPr>
          </a:p>
        </p:txBody>
      </p:sp>
      <p:sp>
        <p:nvSpPr>
          <p:cNvPr id="48143" name="TextBox 48142"/>
          <p:cNvSpPr txBox="1"/>
          <p:nvPr/>
        </p:nvSpPr>
        <p:spPr>
          <a:xfrm>
            <a:off x="5210559" y="5590728"/>
            <a:ext cx="1449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solidFill>
                  <a:prstClr val="black"/>
                </a:solidFill>
              </a:rPr>
              <a:t>National Actionplan</a:t>
            </a:r>
            <a:endParaRPr lang="nl-NL" sz="1050" dirty="0">
              <a:solidFill>
                <a:prstClr val="black"/>
              </a:solidFill>
            </a:endParaRPr>
          </a:p>
        </p:txBody>
      </p:sp>
      <p:sp>
        <p:nvSpPr>
          <p:cNvPr id="48144" name="TextBox 48143"/>
          <p:cNvSpPr txBox="1"/>
          <p:nvPr/>
        </p:nvSpPr>
        <p:spPr>
          <a:xfrm>
            <a:off x="7380312" y="559072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prstClr val="black"/>
                </a:solidFill>
              </a:rPr>
              <a:t>Sportsimpuls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48145" name="TextBox 48144"/>
          <p:cNvSpPr txBox="1"/>
          <p:nvPr/>
        </p:nvSpPr>
        <p:spPr>
          <a:xfrm>
            <a:off x="7380312" y="2860981"/>
            <a:ext cx="12961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solidFill>
                  <a:prstClr val="black"/>
                </a:solidFill>
              </a:rPr>
              <a:t>902 </a:t>
            </a:r>
            <a:r>
              <a:rPr lang="nl-NL" sz="1050" dirty="0" err="1" smtClean="0">
                <a:solidFill>
                  <a:prstClr val="black"/>
                </a:solidFill>
              </a:rPr>
              <a:t>local</a:t>
            </a:r>
            <a:r>
              <a:rPr lang="nl-NL" sz="1050" dirty="0" smtClean="0">
                <a:solidFill>
                  <a:prstClr val="black"/>
                </a:solidFill>
              </a:rPr>
              <a:t> </a:t>
            </a:r>
            <a:r>
              <a:rPr lang="nl-NL" sz="1050" dirty="0" err="1" smtClean="0">
                <a:solidFill>
                  <a:prstClr val="black"/>
                </a:solidFill>
              </a:rPr>
              <a:t>projects</a:t>
            </a:r>
            <a:endParaRPr lang="nl-NL" sz="1050" dirty="0">
              <a:solidFill>
                <a:prstClr val="black"/>
              </a:solidFill>
            </a:endParaRPr>
          </a:p>
        </p:txBody>
      </p:sp>
      <p:pic>
        <p:nvPicPr>
          <p:cNvPr id="48146" name="Picture 6" descr="https://encrypted-tbn1.gstatic.com/images?q=tbn:ANd9GcSS7fyMG-1rN5LupnhXz3PM4rMhrE0ZOVEZeUErYH9xjoAfSYtAJ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10226"/>
            <a:ext cx="1061281" cy="5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47" name="Oval 48146"/>
          <p:cNvSpPr/>
          <p:nvPr/>
        </p:nvSpPr>
        <p:spPr>
          <a:xfrm>
            <a:off x="1547664" y="4084265"/>
            <a:ext cx="925861" cy="856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8148" name="Oval 48147"/>
          <p:cNvSpPr/>
          <p:nvPr/>
        </p:nvSpPr>
        <p:spPr>
          <a:xfrm>
            <a:off x="7413029" y="2528900"/>
            <a:ext cx="1167755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8149" name="TextBox 48148"/>
          <p:cNvSpPr txBox="1"/>
          <p:nvPr/>
        </p:nvSpPr>
        <p:spPr>
          <a:xfrm>
            <a:off x="2687550" y="696040"/>
            <a:ext cx="455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European Health Promotion Award 2001</a:t>
            </a: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80943" y="2204864"/>
            <a:ext cx="1224136" cy="33614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0872" y="2132856"/>
            <a:ext cx="1224136" cy="33614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19672" y="476672"/>
            <a:ext cx="738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prstClr val="black"/>
                </a:solidFill>
              </a:rPr>
              <a:t>matrix </a:t>
            </a:r>
            <a:r>
              <a:rPr lang="nl-NL" sz="3600" dirty="0" err="1" smtClean="0">
                <a:solidFill>
                  <a:prstClr val="black"/>
                </a:solidFill>
              </a:rPr>
              <a:t>organization</a:t>
            </a:r>
            <a:r>
              <a:rPr lang="nl-NL" sz="3600" dirty="0" smtClean="0">
                <a:solidFill>
                  <a:prstClr val="black"/>
                </a:solidFill>
              </a:rPr>
              <a:t> </a:t>
            </a:r>
            <a:r>
              <a:rPr lang="nl-NL" sz="3600" dirty="0" err="1" smtClean="0">
                <a:solidFill>
                  <a:prstClr val="black"/>
                </a:solidFill>
              </a:rPr>
              <a:t>structure</a:t>
            </a:r>
            <a:r>
              <a:rPr lang="nl-NL" sz="3600" dirty="0" smtClean="0">
                <a:solidFill>
                  <a:prstClr val="black"/>
                </a:solidFill>
              </a:rPr>
              <a:t> GALM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8" y="2132856"/>
            <a:ext cx="1152128" cy="33123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6288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</a:rPr>
              <a:t>National level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16288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prstClr val="black"/>
                </a:solidFill>
              </a:rPr>
              <a:t>Regional</a:t>
            </a:r>
            <a:r>
              <a:rPr lang="nl-NL" dirty="0" smtClean="0">
                <a:solidFill>
                  <a:prstClr val="black"/>
                </a:solidFill>
              </a:rPr>
              <a:t> level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prstClr val="black"/>
                </a:solidFill>
              </a:rPr>
              <a:t>Local</a:t>
            </a:r>
            <a:r>
              <a:rPr lang="nl-NL" dirty="0" smtClean="0">
                <a:solidFill>
                  <a:prstClr val="black"/>
                </a:solidFill>
              </a:rPr>
              <a:t> level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572" y="4645005"/>
            <a:ext cx="2556284" cy="1308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prstClr val="black"/>
                </a:solidFill>
              </a:rPr>
              <a:t>- GALM foundation</a:t>
            </a:r>
          </a:p>
          <a:p>
            <a:pPr algn="ctr"/>
            <a:r>
              <a:rPr lang="nl-NL" sz="1200" dirty="0" smtClean="0">
                <a:solidFill>
                  <a:prstClr val="black"/>
                </a:solidFill>
              </a:rPr>
              <a:t>- University Groningen</a:t>
            </a:r>
          </a:p>
          <a:p>
            <a:pPr marL="171450" indent="-171450" algn="ctr">
              <a:buFontTx/>
              <a:buChar char="-"/>
            </a:pPr>
            <a:r>
              <a:rPr lang="en-US" sz="1100" dirty="0" smtClean="0">
                <a:solidFill>
                  <a:prstClr val="black"/>
                </a:solidFill>
              </a:rPr>
              <a:t>National </a:t>
            </a:r>
            <a:r>
              <a:rPr lang="en-US" sz="1100" dirty="0">
                <a:solidFill>
                  <a:prstClr val="black"/>
                </a:solidFill>
              </a:rPr>
              <a:t>Institute for Recreational Sports and Physical Activity </a:t>
            </a:r>
            <a:r>
              <a:rPr lang="en-US" sz="1100" dirty="0" smtClean="0">
                <a:solidFill>
                  <a:prstClr val="black"/>
                </a:solidFill>
              </a:rPr>
              <a:t> (NISB)</a:t>
            </a:r>
          </a:p>
          <a:p>
            <a:pPr marL="171450" indent="-171450" algn="ctr">
              <a:buFontTx/>
              <a:buChar char="-"/>
            </a:pPr>
            <a:r>
              <a:rPr lang="en-GB" altLang="en-US" sz="1100" dirty="0" smtClean="0">
                <a:solidFill>
                  <a:srgbClr val="000000"/>
                </a:solidFill>
              </a:rPr>
              <a:t>Ministry </a:t>
            </a:r>
            <a:r>
              <a:rPr lang="en-GB" altLang="en-US" sz="1100" dirty="0">
                <a:solidFill>
                  <a:srgbClr val="000000"/>
                </a:solidFill>
              </a:rPr>
              <a:t>of Health, Welfare and </a:t>
            </a:r>
            <a:r>
              <a:rPr lang="en-GB" altLang="en-US" sz="1100" dirty="0" smtClean="0">
                <a:solidFill>
                  <a:srgbClr val="000000"/>
                </a:solidFill>
              </a:rPr>
              <a:t>Sport </a:t>
            </a:r>
            <a:endParaRPr lang="en-US" sz="800" dirty="0" smtClean="0">
              <a:solidFill>
                <a:prstClr val="black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nl-NL" altLang="en-US" sz="1100" dirty="0">
                <a:solidFill>
                  <a:srgbClr val="000000"/>
                </a:solidFill>
              </a:rPr>
              <a:t>Netherlands </a:t>
            </a:r>
            <a:r>
              <a:rPr lang="nl-NL" altLang="en-US" sz="1100" dirty="0" err="1">
                <a:solidFill>
                  <a:srgbClr val="000000"/>
                </a:solidFill>
              </a:rPr>
              <a:t>Organization</a:t>
            </a:r>
            <a:r>
              <a:rPr lang="nl-NL" altLang="en-US" sz="1100" dirty="0">
                <a:solidFill>
                  <a:srgbClr val="000000"/>
                </a:solidFill>
              </a:rPr>
              <a:t> </a:t>
            </a:r>
            <a:r>
              <a:rPr lang="nl-NL" altLang="en-US" sz="1100" dirty="0" err="1">
                <a:solidFill>
                  <a:srgbClr val="000000"/>
                </a:solidFill>
              </a:rPr>
              <a:t>for</a:t>
            </a:r>
            <a:r>
              <a:rPr lang="nl-NL" altLang="en-US" sz="1100" dirty="0">
                <a:solidFill>
                  <a:srgbClr val="000000"/>
                </a:solidFill>
              </a:rPr>
              <a:t>  Health Research </a:t>
            </a:r>
            <a:r>
              <a:rPr lang="nl-NL" altLang="en-US" sz="1100" dirty="0" err="1">
                <a:solidFill>
                  <a:srgbClr val="000000"/>
                </a:solidFill>
              </a:rPr>
              <a:t>and</a:t>
            </a:r>
            <a:r>
              <a:rPr lang="nl-NL" altLang="en-US" sz="1100" dirty="0">
                <a:solidFill>
                  <a:srgbClr val="000000"/>
                </a:solidFill>
              </a:rPr>
              <a:t> </a:t>
            </a:r>
            <a:r>
              <a:rPr lang="nl-NL" altLang="en-US" sz="1100" dirty="0" smtClean="0">
                <a:solidFill>
                  <a:srgbClr val="000000"/>
                </a:solidFill>
              </a:rPr>
              <a:t>Development (</a:t>
            </a:r>
            <a:r>
              <a:rPr lang="nl-NL" altLang="en-US" sz="1100" dirty="0" err="1" smtClean="0">
                <a:solidFill>
                  <a:srgbClr val="000000"/>
                </a:solidFill>
              </a:rPr>
              <a:t>ZonMW</a:t>
            </a:r>
            <a:r>
              <a:rPr lang="nl-NL" altLang="en-US" sz="1100" dirty="0" smtClean="0">
                <a:solidFill>
                  <a:srgbClr val="000000"/>
                </a:solidFill>
              </a:rPr>
              <a:t>)</a:t>
            </a: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2636912"/>
            <a:ext cx="7153001" cy="86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1194" y="5122058"/>
            <a:ext cx="234026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prstClr val="black"/>
                </a:solidFill>
              </a:rPr>
              <a:t>- </a:t>
            </a:r>
            <a:r>
              <a:rPr lang="nl-NL" sz="1200" dirty="0" err="1" smtClean="0">
                <a:solidFill>
                  <a:prstClr val="black"/>
                </a:solidFill>
              </a:rPr>
              <a:t>Vocational</a:t>
            </a:r>
            <a:r>
              <a:rPr lang="nl-NL" sz="1200" dirty="0" smtClean="0">
                <a:solidFill>
                  <a:prstClr val="black"/>
                </a:solidFill>
              </a:rPr>
              <a:t> </a:t>
            </a:r>
            <a:r>
              <a:rPr lang="nl-NL" sz="1200" dirty="0" err="1" smtClean="0">
                <a:solidFill>
                  <a:prstClr val="black"/>
                </a:solidFill>
              </a:rPr>
              <a:t>Education</a:t>
            </a:r>
            <a:r>
              <a:rPr lang="nl-NL" sz="1200" dirty="0" smtClean="0">
                <a:solidFill>
                  <a:prstClr val="black"/>
                </a:solidFill>
              </a:rPr>
              <a:t> </a:t>
            </a:r>
            <a:r>
              <a:rPr lang="nl-NL" sz="1200" dirty="0" err="1" smtClean="0">
                <a:solidFill>
                  <a:prstClr val="black"/>
                </a:solidFill>
              </a:rPr>
              <a:t>Institutions</a:t>
            </a:r>
            <a:endParaRPr lang="nl-NL" sz="1200" dirty="0" smtClean="0">
              <a:solidFill>
                <a:prstClr val="black"/>
              </a:solidFill>
            </a:endParaRPr>
          </a:p>
          <a:p>
            <a:r>
              <a:rPr lang="nl-NL" sz="1200" dirty="0" smtClean="0">
                <a:solidFill>
                  <a:prstClr val="black"/>
                </a:solidFill>
              </a:rPr>
              <a:t>- </a:t>
            </a:r>
            <a:r>
              <a:rPr lang="nl-NL" sz="1200" dirty="0" err="1" smtClean="0">
                <a:solidFill>
                  <a:prstClr val="black"/>
                </a:solidFill>
              </a:rPr>
              <a:t>Regional</a:t>
            </a:r>
            <a:r>
              <a:rPr lang="nl-NL" sz="1200" dirty="0" smtClean="0">
                <a:solidFill>
                  <a:prstClr val="black"/>
                </a:solidFill>
              </a:rPr>
              <a:t> </a:t>
            </a:r>
            <a:r>
              <a:rPr lang="nl-NL" sz="1200" dirty="0" err="1" smtClean="0">
                <a:solidFill>
                  <a:prstClr val="black"/>
                </a:solidFill>
              </a:rPr>
              <a:t>Sports</a:t>
            </a:r>
            <a:r>
              <a:rPr lang="nl-NL" sz="1200" dirty="0" smtClean="0">
                <a:solidFill>
                  <a:prstClr val="black"/>
                </a:solidFill>
              </a:rPr>
              <a:t> </a:t>
            </a:r>
            <a:r>
              <a:rPr lang="nl-NL" sz="1200" dirty="0" err="1" smtClean="0">
                <a:solidFill>
                  <a:prstClr val="black"/>
                </a:solidFill>
              </a:rPr>
              <a:t>Councils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</a:t>
            </a:r>
          </a:p>
          <a:p>
            <a:r>
              <a:rPr lang="nl-NL" sz="1200" dirty="0" smtClean="0">
                <a:solidFill>
                  <a:prstClr val="black"/>
                </a:solidFill>
              </a:rPr>
              <a:t>- </a:t>
            </a:r>
            <a:r>
              <a:rPr lang="nl-NL" sz="1200" dirty="0" err="1" smtClean="0">
                <a:solidFill>
                  <a:prstClr val="black"/>
                </a:solidFill>
              </a:rPr>
              <a:t>Provincial</a:t>
            </a:r>
            <a:r>
              <a:rPr lang="nl-NL" sz="1200" dirty="0" smtClean="0">
                <a:solidFill>
                  <a:prstClr val="black"/>
                </a:solidFill>
              </a:rPr>
              <a:t> boards                             -  </a:t>
            </a:r>
            <a:r>
              <a:rPr lang="nl-NL" sz="1200" dirty="0" err="1" smtClean="0">
                <a:solidFill>
                  <a:prstClr val="black"/>
                </a:solidFill>
              </a:rPr>
              <a:t>Regional</a:t>
            </a:r>
            <a:r>
              <a:rPr lang="nl-NL" sz="1200" dirty="0" smtClean="0">
                <a:solidFill>
                  <a:prstClr val="black"/>
                </a:solidFill>
              </a:rPr>
              <a:t> Health Services (GGD)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8415" y="2628612"/>
            <a:ext cx="1365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prstClr val="black"/>
                </a:solidFill>
              </a:rPr>
              <a:t>Method</a:t>
            </a:r>
          </a:p>
          <a:p>
            <a:r>
              <a:rPr lang="nl-NL" sz="1200" dirty="0" err="1" smtClean="0">
                <a:solidFill>
                  <a:prstClr val="black"/>
                </a:solidFill>
              </a:rPr>
              <a:t>Funding</a:t>
            </a:r>
            <a:endParaRPr lang="nl-NL" sz="1200" dirty="0" smtClean="0">
              <a:solidFill>
                <a:prstClr val="black"/>
              </a:solidFill>
            </a:endParaRPr>
          </a:p>
          <a:p>
            <a:r>
              <a:rPr lang="nl-NL" sz="1200" dirty="0" smtClean="0">
                <a:solidFill>
                  <a:prstClr val="black"/>
                </a:solidFill>
              </a:rPr>
              <a:t>Monitoring</a:t>
            </a:r>
          </a:p>
          <a:p>
            <a:r>
              <a:rPr lang="nl-NL" sz="1200" dirty="0" smtClean="0">
                <a:solidFill>
                  <a:prstClr val="black"/>
                </a:solidFill>
              </a:rPr>
              <a:t>R&amp;D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274579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prstClr val="black"/>
                </a:solidFill>
              </a:rPr>
              <a:t>Local</a:t>
            </a:r>
            <a:endParaRPr lang="nl-NL" dirty="0" smtClean="0">
              <a:solidFill>
                <a:prstClr val="black"/>
              </a:solidFill>
            </a:endParaRPr>
          </a:p>
          <a:p>
            <a:r>
              <a:rPr lang="nl-NL" dirty="0" smtClean="0">
                <a:solidFill>
                  <a:prstClr val="black"/>
                </a:solidFill>
              </a:rPr>
              <a:t>project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0885" y="2708920"/>
            <a:ext cx="1607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>
                <a:solidFill>
                  <a:prstClr val="black"/>
                </a:solidFill>
              </a:rPr>
              <a:t>Training</a:t>
            </a:r>
          </a:p>
          <a:p>
            <a:r>
              <a:rPr lang="nl-NL" sz="1100" dirty="0" err="1" smtClean="0">
                <a:solidFill>
                  <a:prstClr val="black"/>
                </a:solidFill>
              </a:rPr>
              <a:t>Funding</a:t>
            </a:r>
            <a:endParaRPr lang="nl-NL" sz="1100" dirty="0" smtClean="0">
              <a:solidFill>
                <a:prstClr val="black"/>
              </a:solidFill>
            </a:endParaRPr>
          </a:p>
          <a:p>
            <a:r>
              <a:rPr lang="nl-NL" sz="1100" dirty="0" smtClean="0">
                <a:solidFill>
                  <a:prstClr val="black"/>
                </a:solidFill>
              </a:rPr>
              <a:t>Fitness test</a:t>
            </a:r>
          </a:p>
          <a:p>
            <a:r>
              <a:rPr lang="nl-NL" sz="1100" dirty="0" err="1" smtClean="0">
                <a:solidFill>
                  <a:prstClr val="black"/>
                </a:solidFill>
              </a:rPr>
              <a:t>Selection</a:t>
            </a:r>
            <a:r>
              <a:rPr lang="nl-NL" sz="1100" dirty="0" smtClean="0">
                <a:solidFill>
                  <a:prstClr val="black"/>
                </a:solidFill>
              </a:rPr>
              <a:t> </a:t>
            </a:r>
            <a:r>
              <a:rPr lang="nl-NL" sz="1100" dirty="0" err="1" smtClean="0">
                <a:solidFill>
                  <a:prstClr val="black"/>
                </a:solidFill>
              </a:rPr>
              <a:t>targetgroup</a:t>
            </a:r>
            <a:endParaRPr lang="nl-NL" sz="11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0396" y="5122058"/>
            <a:ext cx="282606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prstClr val="black"/>
                </a:solidFill>
              </a:rPr>
              <a:t>-</a:t>
            </a:r>
            <a:r>
              <a:rPr lang="nl-NL" sz="1200" dirty="0" err="1" smtClean="0">
                <a:solidFill>
                  <a:prstClr val="black"/>
                </a:solidFill>
              </a:rPr>
              <a:t>Municipality</a:t>
            </a:r>
            <a:endParaRPr lang="nl-NL" sz="1200" dirty="0" smtClean="0">
              <a:solidFill>
                <a:prstClr val="black"/>
              </a:solidFill>
            </a:endParaRPr>
          </a:p>
          <a:p>
            <a:r>
              <a:rPr lang="nl-NL" sz="1200" dirty="0" smtClean="0">
                <a:solidFill>
                  <a:prstClr val="black"/>
                </a:solidFill>
              </a:rPr>
              <a:t>- </a:t>
            </a:r>
            <a:r>
              <a:rPr lang="nl-NL" sz="1200" dirty="0" err="1" smtClean="0">
                <a:solidFill>
                  <a:prstClr val="black"/>
                </a:solidFill>
              </a:rPr>
              <a:t>Local</a:t>
            </a:r>
            <a:r>
              <a:rPr lang="nl-NL" sz="1200" dirty="0" smtClean="0">
                <a:solidFill>
                  <a:prstClr val="black"/>
                </a:solidFill>
              </a:rPr>
              <a:t> </a:t>
            </a:r>
            <a:r>
              <a:rPr lang="nl-NL" sz="1200" dirty="0" err="1" smtClean="0">
                <a:solidFill>
                  <a:prstClr val="black"/>
                </a:solidFill>
              </a:rPr>
              <a:t>sports</a:t>
            </a:r>
            <a:r>
              <a:rPr lang="nl-NL" sz="1200" dirty="0" smtClean="0">
                <a:solidFill>
                  <a:prstClr val="black"/>
                </a:solidFill>
              </a:rPr>
              <a:t> </a:t>
            </a:r>
            <a:r>
              <a:rPr lang="nl-NL" sz="1200" dirty="0" err="1" smtClean="0">
                <a:solidFill>
                  <a:prstClr val="black"/>
                </a:solidFill>
              </a:rPr>
              <a:t>and</a:t>
            </a:r>
            <a:r>
              <a:rPr lang="nl-NL" sz="1200" dirty="0" smtClean="0">
                <a:solidFill>
                  <a:prstClr val="black"/>
                </a:solidFill>
              </a:rPr>
              <a:t> welfare </a:t>
            </a:r>
            <a:r>
              <a:rPr lang="nl-NL" sz="1200" dirty="0" err="1" smtClean="0">
                <a:solidFill>
                  <a:prstClr val="black"/>
                </a:solidFill>
              </a:rPr>
              <a:t>organisations</a:t>
            </a:r>
            <a:endParaRPr lang="nl-NL" sz="1200" dirty="0" smtClean="0">
              <a:solidFill>
                <a:prstClr val="black"/>
              </a:solidFill>
            </a:endParaRPr>
          </a:p>
          <a:p>
            <a:r>
              <a:rPr lang="nl-NL" sz="1200" dirty="0" smtClean="0">
                <a:solidFill>
                  <a:prstClr val="black"/>
                </a:solidFill>
              </a:rPr>
              <a:t>- </a:t>
            </a:r>
            <a:r>
              <a:rPr lang="nl-NL" sz="1200" dirty="0" err="1" smtClean="0">
                <a:solidFill>
                  <a:prstClr val="black"/>
                </a:solidFill>
              </a:rPr>
              <a:t>Local</a:t>
            </a:r>
            <a:r>
              <a:rPr lang="nl-NL" sz="1200" dirty="0" smtClean="0">
                <a:solidFill>
                  <a:prstClr val="black"/>
                </a:solidFill>
              </a:rPr>
              <a:t> care </a:t>
            </a:r>
            <a:r>
              <a:rPr lang="nl-NL" sz="1200" dirty="0" err="1" smtClean="0">
                <a:solidFill>
                  <a:prstClr val="black"/>
                </a:solidFill>
              </a:rPr>
              <a:t>institutions</a:t>
            </a:r>
            <a:endParaRPr lang="nl-NL" sz="1200" dirty="0" smtClean="0">
              <a:solidFill>
                <a:prstClr val="black"/>
              </a:solidFill>
            </a:endParaRPr>
          </a:p>
          <a:p>
            <a:r>
              <a:rPr lang="nl-NL" sz="1200" dirty="0" smtClean="0">
                <a:solidFill>
                  <a:prstClr val="black"/>
                </a:solidFill>
              </a:rPr>
              <a:t>- Member </a:t>
            </a:r>
            <a:r>
              <a:rPr lang="nl-NL" sz="1200" dirty="0" err="1" smtClean="0">
                <a:solidFill>
                  <a:prstClr val="black"/>
                </a:solidFill>
              </a:rPr>
              <a:t>organisations</a:t>
            </a:r>
            <a:r>
              <a:rPr lang="nl-NL" sz="1200" dirty="0" smtClean="0">
                <a:solidFill>
                  <a:prstClr val="black"/>
                </a:solidFill>
              </a:rPr>
              <a:t> </a:t>
            </a:r>
            <a:r>
              <a:rPr lang="nl-NL" sz="1200" dirty="0" err="1" smtClean="0">
                <a:solidFill>
                  <a:prstClr val="black"/>
                </a:solidFill>
              </a:rPr>
              <a:t>for</a:t>
            </a:r>
            <a:r>
              <a:rPr lang="nl-NL" sz="1200" dirty="0" smtClean="0">
                <a:solidFill>
                  <a:prstClr val="black"/>
                </a:solidFill>
              </a:rPr>
              <a:t> </a:t>
            </a:r>
            <a:r>
              <a:rPr lang="nl-NL" sz="1200" dirty="0" err="1" smtClean="0">
                <a:solidFill>
                  <a:prstClr val="black"/>
                </a:solidFill>
              </a:rPr>
              <a:t>seniors</a:t>
            </a:r>
            <a:r>
              <a:rPr lang="nl-NL" sz="1200" dirty="0" smtClean="0">
                <a:solidFill>
                  <a:prstClr val="black"/>
                </a:solidFill>
              </a:rPr>
              <a:t> </a:t>
            </a: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168" y="2636912"/>
            <a:ext cx="155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prstClr val="black"/>
                </a:solidFill>
              </a:rPr>
              <a:t>Network </a:t>
            </a:r>
            <a:r>
              <a:rPr lang="nl-NL" sz="1200" dirty="0" err="1" smtClean="0">
                <a:solidFill>
                  <a:prstClr val="black"/>
                </a:solidFill>
              </a:rPr>
              <a:t>formation</a:t>
            </a:r>
            <a:endParaRPr lang="nl-NL" sz="1200" dirty="0" smtClean="0">
              <a:solidFill>
                <a:prstClr val="black"/>
              </a:solidFill>
            </a:endParaRPr>
          </a:p>
          <a:p>
            <a:r>
              <a:rPr lang="nl-NL" sz="1200" dirty="0" smtClean="0">
                <a:solidFill>
                  <a:prstClr val="black"/>
                </a:solidFill>
              </a:rPr>
              <a:t>Run GALM program</a:t>
            </a:r>
          </a:p>
          <a:p>
            <a:r>
              <a:rPr lang="nl-NL" sz="1200" dirty="0" err="1">
                <a:solidFill>
                  <a:prstClr val="black"/>
                </a:solidFill>
              </a:rPr>
              <a:t>F</a:t>
            </a:r>
            <a:r>
              <a:rPr lang="nl-NL" sz="1200" dirty="0" err="1" smtClean="0">
                <a:solidFill>
                  <a:prstClr val="black"/>
                </a:solidFill>
              </a:rPr>
              <a:t>unding</a:t>
            </a:r>
            <a:endParaRPr lang="nl-NL" sz="1200" dirty="0" smtClean="0">
              <a:solidFill>
                <a:prstClr val="black"/>
              </a:solidFill>
            </a:endParaRPr>
          </a:p>
          <a:p>
            <a:r>
              <a:rPr lang="nl-NL" sz="1200" dirty="0" err="1" smtClean="0">
                <a:solidFill>
                  <a:prstClr val="black"/>
                </a:solidFill>
              </a:rPr>
              <a:t>Continuity</a:t>
            </a:r>
            <a:endParaRPr lang="nl-NL" sz="1200" dirty="0">
              <a:solidFill>
                <a:prstClr val="black"/>
              </a:solidFill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381328"/>
            <a:ext cx="7191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1" y="479449"/>
            <a:ext cx="708086" cy="55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2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raaikolk">
  <a:themeElements>
    <a:clrScheme name="Draaikolk 1">
      <a:dk1>
        <a:srgbClr val="000066"/>
      </a:dk1>
      <a:lt1>
        <a:srgbClr val="CCECFF"/>
      </a:lt1>
      <a:dk2>
        <a:srgbClr val="6699FF"/>
      </a:dk2>
      <a:lt2>
        <a:srgbClr val="CCFFFF"/>
      </a:lt2>
      <a:accent1>
        <a:srgbClr val="CC99FF"/>
      </a:accent1>
      <a:accent2>
        <a:srgbClr val="9999FF"/>
      </a:accent2>
      <a:accent3>
        <a:srgbClr val="B8CAFF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Draaikol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raaikolk 1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aikolk 2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531</Words>
  <Application>Microsoft Office PowerPoint</Application>
  <PresentationFormat>On-screen Show (4:3)</PresentationFormat>
  <Paragraphs>209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Kantoorthema</vt:lpstr>
      <vt:lpstr>1_Default Design</vt:lpstr>
      <vt:lpstr>5_Default Design</vt:lpstr>
      <vt:lpstr>1_Draaikolk</vt:lpstr>
      <vt:lpstr>4_Kantoorthema</vt:lpstr>
      <vt:lpstr>1_Kantoorthema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ice</dc:creator>
  <cp:lastModifiedBy>Saska</cp:lastModifiedBy>
  <cp:revision>117</cp:revision>
  <cp:lastPrinted>2015-04-29T12:41:38Z</cp:lastPrinted>
  <dcterms:created xsi:type="dcterms:W3CDTF">2015-04-03T23:24:18Z</dcterms:created>
  <dcterms:modified xsi:type="dcterms:W3CDTF">2015-05-18T10:46:41Z</dcterms:modified>
</cp:coreProperties>
</file>